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4630400" cy="8229600"/>
  <p:notesSz cx="8229600" cy="14630400"/>
  <p:embeddedFontLst>
    <p:embeddedFont>
      <p:font typeface="Prata"/>
      <p:regular r:id="rId13"/>
    </p:embeddedFont>
    <p:embeddedFont>
      <p:font typeface="Raleway" panose="02000000000000000000" pitchFamily="2" charset="0"/>
      <p:regular r:id="rId14"/>
    </p:embeddedFont>
  </p:embeddedFont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font" Target="fonts/font1.fntdata" /><Relationship Id="rId18"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notesMaster" Target="notesMasters/notesMaster1.xml" /><Relationship Id="rId17" Type="http://schemas.openxmlformats.org/officeDocument/2006/relationships/theme" Target="theme/theme1.xml" /><Relationship Id="rId2" Type="http://schemas.openxmlformats.org/officeDocument/2006/relationships/slide" Target="slides/slide1.xml" /><Relationship Id="rId16" Type="http://schemas.openxmlformats.org/officeDocument/2006/relationships/viewProps" Target="viewProp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presProps" Target="presProps.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font" Target="fonts/font2.fntdata"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3565525" cy="733425"/>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4660900" y="0"/>
            <a:ext cx="3567113" cy="733425"/>
          </a:xfrm>
          <a:prstGeom prst="rect">
            <a:avLst/>
          </a:prstGeom>
        </p:spPr>
        <p:txBody>
          <a:bodyPr vert="horz" lIns="91440" tIns="45720" rIns="91440" bIns="45720" rtlCol="0"/>
          <a:lstStyle>
            <a:lvl1pPr algn="r">
              <a:defRPr sz="1200"/>
            </a:lvl1pPr>
          </a:lstStyle>
          <a:p>
            <a:fld id="{12F0176D-F2DE-2044-9DAF-C37052E5D3DC}" type="datetimeFigureOut">
              <a:rPr lang="el-GR" smtClean="0"/>
              <a:t>21/1/2025</a:t>
            </a:fld>
            <a:endParaRPr lang="el-GR"/>
          </a:p>
        </p:txBody>
      </p:sp>
      <p:sp>
        <p:nvSpPr>
          <p:cNvPr id="4" name="Θέση εικόνας διαφάνειας 3"/>
          <p:cNvSpPr>
            <a:spLocks noGrp="1" noRot="1" noChangeAspect="1"/>
          </p:cNvSpPr>
          <p:nvPr>
            <p:ph type="sldImg" idx="2"/>
          </p:nvPr>
        </p:nvSpPr>
        <p:spPr>
          <a:xfrm>
            <a:off x="-273050" y="1828800"/>
            <a:ext cx="8775700" cy="4937125"/>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822325" y="7040563"/>
            <a:ext cx="6584950" cy="5761037"/>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0" y="13896975"/>
            <a:ext cx="3565525" cy="733425"/>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4660900" y="13896975"/>
            <a:ext cx="3567113" cy="733425"/>
          </a:xfrm>
          <a:prstGeom prst="rect">
            <a:avLst/>
          </a:prstGeom>
        </p:spPr>
        <p:txBody>
          <a:bodyPr vert="horz" lIns="91440" tIns="45720" rIns="91440" bIns="45720" rtlCol="0" anchor="b"/>
          <a:lstStyle>
            <a:lvl1pPr algn="r">
              <a:defRPr sz="1200"/>
            </a:lvl1pPr>
          </a:lstStyle>
          <a:p>
            <a:fld id="{C063B6F3-3B80-DE4F-AE48-7000588D13EC}" type="slidenum">
              <a:rPr lang="el-GR" smtClean="0"/>
              <a:t>‹#›</a:t>
            </a:fld>
            <a:endParaRPr lang="el-GR"/>
          </a:p>
        </p:txBody>
      </p:sp>
    </p:spTree>
    <p:extLst>
      <p:ext uri="{BB962C8B-B14F-4D97-AF65-F5344CB8AC3E}">
        <p14:creationId xmlns:p14="http://schemas.microsoft.com/office/powerpoint/2010/main" val="3899390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 /><Relationship Id="rId2" Type="http://schemas.openxmlformats.org/officeDocument/2006/relationships/image" Target="../media/image1.png" /><Relationship Id="rId1" Type="http://schemas.openxmlformats.org/officeDocument/2006/relationships/slideMaster" Target="../slideMasters/slideMaster1.xml" /><Relationship Id="rId4" Type="http://schemas.openxmlformats.org/officeDocument/2006/relationships/image" Target="../media/image2.png"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B1C1D"/>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 /><Relationship Id="rId2" Type="http://schemas.openxmlformats.org/officeDocument/2006/relationships/notesSlide" Target="../notesSlides/notesSlide1.xml" /><Relationship Id="rId1" Type="http://schemas.openxmlformats.org/officeDocument/2006/relationships/slideLayout" Target="../slideLayouts/slideLayout2.xml" /><Relationship Id="rId4" Type="http://schemas.openxmlformats.org/officeDocument/2006/relationships/image" Target="../media/image4.png" /></Relationships>
</file>

<file path=ppt/slides/_rels/slide10.xml.rels><?xml version="1.0" encoding="UTF-8" standalone="yes"?>
<Relationships xmlns="http://schemas.openxmlformats.org/package/2006/relationships"><Relationship Id="rId3" Type="http://schemas.openxmlformats.org/officeDocument/2006/relationships/image" Target="../media/image20.png" /><Relationship Id="rId2" Type="http://schemas.openxmlformats.org/officeDocument/2006/relationships/notesSlide" Target="../notesSlides/notesSlide10.xml" /><Relationship Id="rId1" Type="http://schemas.openxmlformats.org/officeDocument/2006/relationships/slideLayout" Target="../slideLayouts/slideLayout11.xml" /></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 /><Relationship Id="rId1" Type="http://schemas.openxmlformats.org/officeDocument/2006/relationships/slideLayout" Target="../slideLayouts/slideLayout3.xml" /></Relationships>
</file>

<file path=ppt/slides/_rels/slide3.xml.rels><?xml version="1.0" encoding="UTF-8" standalone="yes"?>
<Relationships xmlns="http://schemas.openxmlformats.org/package/2006/relationships"><Relationship Id="rId3" Type="http://schemas.openxmlformats.org/officeDocument/2006/relationships/image" Target="../media/image5.png" /><Relationship Id="rId2" Type="http://schemas.openxmlformats.org/officeDocument/2006/relationships/notesSlide" Target="../notesSlides/notesSlide3.xml" /><Relationship Id="rId1" Type="http://schemas.openxmlformats.org/officeDocument/2006/relationships/slideLayout" Target="../slideLayouts/slideLayout4.xml" /><Relationship Id="rId5" Type="http://schemas.openxmlformats.org/officeDocument/2006/relationships/image" Target="../media/image7.png" /><Relationship Id="rId4" Type="http://schemas.openxmlformats.org/officeDocument/2006/relationships/image" Target="../media/image6.png" /></Relationships>
</file>

<file path=ppt/slides/_rels/slide4.xml.rels><?xml version="1.0" encoding="UTF-8" standalone="yes"?>
<Relationships xmlns="http://schemas.openxmlformats.org/package/2006/relationships"><Relationship Id="rId3" Type="http://schemas.openxmlformats.org/officeDocument/2006/relationships/image" Target="../media/image8.png" /><Relationship Id="rId2" Type="http://schemas.openxmlformats.org/officeDocument/2006/relationships/notesSlide" Target="../notesSlides/notesSlide4.xml" /><Relationship Id="rId1" Type="http://schemas.openxmlformats.org/officeDocument/2006/relationships/slideLayout" Target="../slideLayouts/slideLayout5.xml" /><Relationship Id="rId4" Type="http://schemas.openxmlformats.org/officeDocument/2006/relationships/image" Target="../media/image9.png" /></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6.xml" /></Relationships>
</file>

<file path=ppt/slides/_rels/slide6.xml.rels><?xml version="1.0" encoding="UTF-8" standalone="yes"?>
<Relationships xmlns="http://schemas.openxmlformats.org/package/2006/relationships"><Relationship Id="rId3" Type="http://schemas.openxmlformats.org/officeDocument/2006/relationships/image" Target="../media/image10.png" /><Relationship Id="rId2" Type="http://schemas.openxmlformats.org/officeDocument/2006/relationships/notesSlide" Target="../notesSlides/notesSlide6.xml" /><Relationship Id="rId1" Type="http://schemas.openxmlformats.org/officeDocument/2006/relationships/slideLayout" Target="../slideLayouts/slideLayout7.xml" /><Relationship Id="rId6" Type="http://schemas.openxmlformats.org/officeDocument/2006/relationships/image" Target="../media/image13.png" /><Relationship Id="rId5" Type="http://schemas.openxmlformats.org/officeDocument/2006/relationships/image" Target="../media/image12.png" /><Relationship Id="rId4" Type="http://schemas.openxmlformats.org/officeDocument/2006/relationships/image" Target="../media/image11.png" /></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 /><Relationship Id="rId1" Type="http://schemas.openxmlformats.org/officeDocument/2006/relationships/slideLayout" Target="../slideLayouts/slideLayout8.xml" /></Relationships>
</file>

<file path=ppt/slides/_rels/slide8.xml.rels><?xml version="1.0" encoding="UTF-8" standalone="yes"?>
<Relationships xmlns="http://schemas.openxmlformats.org/package/2006/relationships"><Relationship Id="rId3" Type="http://schemas.openxmlformats.org/officeDocument/2006/relationships/image" Target="../media/image14.png" /><Relationship Id="rId2" Type="http://schemas.openxmlformats.org/officeDocument/2006/relationships/notesSlide" Target="../notesSlides/notesSlide8.xml" /><Relationship Id="rId1" Type="http://schemas.openxmlformats.org/officeDocument/2006/relationships/slideLayout" Target="../slideLayouts/slideLayout9.xml" /><Relationship Id="rId6" Type="http://schemas.openxmlformats.org/officeDocument/2006/relationships/image" Target="../media/image17.png" /><Relationship Id="rId5" Type="http://schemas.openxmlformats.org/officeDocument/2006/relationships/image" Target="../media/image16.png" /><Relationship Id="rId4" Type="http://schemas.openxmlformats.org/officeDocument/2006/relationships/image" Target="../media/image15.png" /></Relationships>
</file>

<file path=ppt/slides/_rels/slide9.xml.rels><?xml version="1.0" encoding="UTF-8" standalone="yes"?>
<Relationships xmlns="http://schemas.openxmlformats.org/package/2006/relationships"><Relationship Id="rId3" Type="http://schemas.openxmlformats.org/officeDocument/2006/relationships/image" Target="../media/image18.png" /><Relationship Id="rId2" Type="http://schemas.openxmlformats.org/officeDocument/2006/relationships/notesSlide" Target="../notesSlides/notesSlide9.xml" /><Relationship Id="rId1" Type="http://schemas.openxmlformats.org/officeDocument/2006/relationships/slideLayout" Target="../slideLayouts/slideLayout10.xml" /><Relationship Id="rId4" Type="http://schemas.openxmlformats.org/officeDocument/2006/relationships/image" Target="../media/image19.png" /></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9427607" y="2710696"/>
            <a:ext cx="4919186" cy="2808089"/>
          </a:xfrm>
          <a:prstGeom prst="rect">
            <a:avLst/>
          </a:prstGeom>
        </p:spPr>
      </p:pic>
      <p:sp>
        <p:nvSpPr>
          <p:cNvPr id="4" name="Text 0"/>
          <p:cNvSpPr/>
          <p:nvPr/>
        </p:nvSpPr>
        <p:spPr>
          <a:xfrm>
            <a:off x="793790" y="2201108"/>
            <a:ext cx="7556421" cy="1417558"/>
          </a:xfrm>
          <a:prstGeom prst="rect">
            <a:avLst/>
          </a:prstGeom>
          <a:noFill/>
          <a:ln/>
        </p:spPr>
        <p:txBody>
          <a:bodyPr wrap="square" lIns="0" tIns="0" rIns="0" bIns="0" rtlCol="0" anchor="t"/>
          <a:lstStyle/>
          <a:p>
            <a:pPr marL="0" indent="0">
              <a:lnSpc>
                <a:spcPts val="5550"/>
              </a:lnSpc>
              <a:buNone/>
            </a:pPr>
            <a:r>
              <a:rPr lang="en-US" sz="4450" dirty="0">
                <a:solidFill>
                  <a:srgbClr val="F2E782"/>
                </a:solidFill>
                <a:latin typeface="Prata" pitchFamily="34" charset="0"/>
                <a:ea typeface="Prata" pitchFamily="34" charset="-122"/>
                <a:cs typeface="Prata" pitchFamily="34" charset="-120"/>
              </a:rPr>
              <a:t>Οι επιπτώσεις των λαμπών UVC στο δέρμα</a:t>
            </a:r>
            <a:endParaRPr lang="en-US" sz="4450" dirty="0"/>
          </a:p>
        </p:txBody>
      </p:sp>
      <p:sp>
        <p:nvSpPr>
          <p:cNvPr id="5" name="Text 1"/>
          <p:cNvSpPr/>
          <p:nvPr/>
        </p:nvSpPr>
        <p:spPr>
          <a:xfrm>
            <a:off x="793790" y="3958828"/>
            <a:ext cx="7556421" cy="1451610"/>
          </a:xfrm>
          <a:prstGeom prst="rect">
            <a:avLst/>
          </a:prstGeom>
          <a:noFill/>
          <a:ln/>
        </p:spPr>
        <p:txBody>
          <a:bodyPr wrap="square" lIns="0" tIns="0" rIns="0" bIns="0" rtlCol="0" anchor="t"/>
          <a:lstStyle/>
          <a:p>
            <a:pPr marL="0" indent="0">
              <a:lnSpc>
                <a:spcPts val="2850"/>
              </a:lnSpc>
              <a:buNone/>
            </a:pPr>
            <a:r>
              <a:rPr lang="en-US" sz="1750" dirty="0">
                <a:solidFill>
                  <a:srgbClr val="CFCBBF"/>
                </a:solidFill>
                <a:latin typeface="Raleway" pitchFamily="34" charset="0"/>
                <a:ea typeface="Raleway" pitchFamily="34" charset="-122"/>
                <a:cs typeface="Raleway" pitchFamily="34" charset="-120"/>
              </a:rPr>
              <a:t>Αυτή η παρουσίαση εστιάζει στις πιθανές επιπτώσεις των λαμπών UVC στο δέρμα. Θα εξετάσουμε τον τρόπο λειτουργίας αυτών των συσκευών, τις επιπτώσεις τους στο δέρμα και τα μέτρα που μπορούμε να λάβουμε για την προστασία μας.</a:t>
            </a:r>
            <a:endParaRPr lang="en-US" sz="1750" dirty="0"/>
          </a:p>
        </p:txBody>
      </p:sp>
      <p:sp>
        <p:nvSpPr>
          <p:cNvPr id="6" name="Text 2"/>
          <p:cNvSpPr/>
          <p:nvPr/>
        </p:nvSpPr>
        <p:spPr>
          <a:xfrm>
            <a:off x="793790" y="5665589"/>
            <a:ext cx="7556421" cy="362903"/>
          </a:xfrm>
          <a:prstGeom prst="rect">
            <a:avLst/>
          </a:prstGeom>
          <a:noFill/>
          <a:ln/>
        </p:spPr>
        <p:txBody>
          <a:bodyPr wrap="none" lIns="0" tIns="0" rIns="0" bIns="0" rtlCol="0" anchor="t"/>
          <a:lstStyle/>
          <a:p>
            <a:pPr marL="0" indent="0">
              <a:lnSpc>
                <a:spcPts val="2850"/>
              </a:lnSpc>
              <a:buNone/>
            </a:pPr>
            <a:r>
              <a:rPr lang="en-US" sz="1750" dirty="0">
                <a:solidFill>
                  <a:srgbClr val="CFCBBF"/>
                </a:solidFill>
                <a:latin typeface="Raleway" pitchFamily="34" charset="0"/>
                <a:ea typeface="Raleway" pitchFamily="34" charset="-122"/>
                <a:cs typeface="Raleway" pitchFamily="34" charset="-120"/>
              </a:rPr>
              <a:t>Αναστασία Αντωνοπούλου    ΑΜ:1452202100004</a:t>
            </a:r>
            <a:endParaRPr lang="en-US" sz="17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147173"/>
            <a:ext cx="7556421" cy="1417558"/>
          </a:xfrm>
          <a:prstGeom prst="rect">
            <a:avLst/>
          </a:prstGeom>
          <a:noFill/>
          <a:ln/>
        </p:spPr>
        <p:txBody>
          <a:bodyPr wrap="square" lIns="0" tIns="0" rIns="0" bIns="0" rtlCol="0" anchor="t"/>
          <a:lstStyle/>
          <a:p>
            <a:pPr marL="0" indent="0">
              <a:lnSpc>
                <a:spcPts val="5550"/>
              </a:lnSpc>
              <a:buNone/>
            </a:pPr>
            <a:r>
              <a:rPr lang="en-US" sz="4450" dirty="0">
                <a:solidFill>
                  <a:srgbClr val="F2E782"/>
                </a:solidFill>
                <a:latin typeface="Prata" pitchFamily="34" charset="0"/>
                <a:ea typeface="Prata" pitchFamily="34" charset="-122"/>
                <a:cs typeface="Prata" pitchFamily="34" charset="-120"/>
              </a:rPr>
              <a:t>Συμπεράσματα και συστάσεις</a:t>
            </a:r>
            <a:endParaRPr lang="en-US" sz="4450" dirty="0"/>
          </a:p>
        </p:txBody>
      </p:sp>
      <p:sp>
        <p:nvSpPr>
          <p:cNvPr id="4" name="Text 1"/>
          <p:cNvSpPr/>
          <p:nvPr/>
        </p:nvSpPr>
        <p:spPr>
          <a:xfrm>
            <a:off x="793790" y="3904893"/>
            <a:ext cx="7556421" cy="2177415"/>
          </a:xfrm>
          <a:prstGeom prst="rect">
            <a:avLst/>
          </a:prstGeom>
          <a:noFill/>
          <a:ln/>
        </p:spPr>
        <p:txBody>
          <a:bodyPr wrap="square" lIns="0" tIns="0" rIns="0" bIns="0" rtlCol="0" anchor="t"/>
          <a:lstStyle/>
          <a:p>
            <a:pPr marL="0" indent="0">
              <a:lnSpc>
                <a:spcPts val="2850"/>
              </a:lnSpc>
              <a:buNone/>
            </a:pPr>
            <a:r>
              <a:rPr lang="en-US" sz="1750" dirty="0">
                <a:solidFill>
                  <a:srgbClr val="CFCBBF"/>
                </a:solidFill>
                <a:latin typeface="Raleway" pitchFamily="34" charset="0"/>
                <a:ea typeface="Raleway" pitchFamily="34" charset="-122"/>
                <a:cs typeface="Raleway" pitchFamily="34" charset="-120"/>
              </a:rPr>
              <a:t>Η ακτινοβολία UVC, ενώ χρησιμοποιείται με επιτυχία για αποστείρωση, μπορεί να έχει σημαντικές επιπτώσεις στο ανθρώπινο δέρμα. Είναι σημαντικό να λαμβάνουμε μέτρα προφύλαξης κατά την χρήση UVC, όπως η χρήση προστατευτικού εξοπλισμού και η περιορισμένη έκθεση. Η υπεύθυνη χρήση UVC μπορεί να ελαχιστοποιήσει τους κινδύνους και να ωφελήσει την υγεία μας.</a:t>
            </a:r>
            <a:endParaRPr lang="en-US" sz="17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2124551"/>
            <a:ext cx="13042821" cy="1417558"/>
          </a:xfrm>
          <a:prstGeom prst="rect">
            <a:avLst/>
          </a:prstGeom>
          <a:noFill/>
          <a:ln/>
        </p:spPr>
        <p:txBody>
          <a:bodyPr wrap="square" lIns="0" tIns="0" rIns="0" bIns="0" rtlCol="0" anchor="t"/>
          <a:lstStyle/>
          <a:p>
            <a:pPr marL="0" indent="0">
              <a:lnSpc>
                <a:spcPts val="5550"/>
              </a:lnSpc>
              <a:buNone/>
            </a:pPr>
            <a:r>
              <a:rPr lang="en-US" sz="4450" dirty="0">
                <a:solidFill>
                  <a:srgbClr val="F2E782"/>
                </a:solidFill>
                <a:latin typeface="Prata" pitchFamily="34" charset="0"/>
                <a:ea typeface="Prata" pitchFamily="34" charset="-122"/>
                <a:cs typeface="Prata" pitchFamily="34" charset="-120"/>
              </a:rPr>
              <a:t>Εισαγωγή: Τι είναι οι λάμπες UVC και πώς χρησιμοποιούνται</a:t>
            </a:r>
            <a:endParaRPr lang="en-US" sz="4450" dirty="0"/>
          </a:p>
        </p:txBody>
      </p:sp>
      <p:sp>
        <p:nvSpPr>
          <p:cNvPr id="3" name="Text 1"/>
          <p:cNvSpPr/>
          <p:nvPr/>
        </p:nvSpPr>
        <p:spPr>
          <a:xfrm>
            <a:off x="793790" y="4086344"/>
            <a:ext cx="6244709" cy="1451610"/>
          </a:xfrm>
          <a:prstGeom prst="rect">
            <a:avLst/>
          </a:prstGeom>
          <a:noFill/>
          <a:ln/>
        </p:spPr>
        <p:txBody>
          <a:bodyPr wrap="square" lIns="0" tIns="0" rIns="0" bIns="0" rtlCol="0" anchor="t"/>
          <a:lstStyle/>
          <a:p>
            <a:pPr marL="0" indent="0">
              <a:lnSpc>
                <a:spcPts val="2850"/>
              </a:lnSpc>
              <a:buNone/>
            </a:pPr>
            <a:r>
              <a:rPr lang="en-US" sz="1750" dirty="0">
                <a:solidFill>
                  <a:srgbClr val="CFCBBF"/>
                </a:solidFill>
                <a:latin typeface="Raleway" pitchFamily="34" charset="0"/>
                <a:ea typeface="Raleway" pitchFamily="34" charset="-122"/>
                <a:cs typeface="Raleway" pitchFamily="34" charset="-120"/>
              </a:rPr>
              <a:t>Οι λάμπες UVC εκπέμπουν υπεριώδη ακτινοβολία (UV) με μήκος κύματος 100-280 νανομέτρων. Αυτή η ακτινοβολία είναι γνωστή ως "germicidal UV" και χρησιμοποιείται για να σκοτώσει βακτήρια, ιούς και άλλα μικρόβια.</a:t>
            </a:r>
            <a:endParaRPr lang="en-US" sz="1750" dirty="0"/>
          </a:p>
        </p:txBody>
      </p:sp>
      <p:sp>
        <p:nvSpPr>
          <p:cNvPr id="4" name="Text 2"/>
          <p:cNvSpPr/>
          <p:nvPr/>
        </p:nvSpPr>
        <p:spPr>
          <a:xfrm>
            <a:off x="7599521" y="4086344"/>
            <a:ext cx="6244709" cy="1814513"/>
          </a:xfrm>
          <a:prstGeom prst="rect">
            <a:avLst/>
          </a:prstGeom>
          <a:noFill/>
          <a:ln/>
        </p:spPr>
        <p:txBody>
          <a:bodyPr wrap="square" lIns="0" tIns="0" rIns="0" bIns="0" rtlCol="0" anchor="t"/>
          <a:lstStyle/>
          <a:p>
            <a:pPr marL="0" indent="0">
              <a:lnSpc>
                <a:spcPts val="2850"/>
              </a:lnSpc>
              <a:buNone/>
            </a:pPr>
            <a:r>
              <a:rPr lang="en-US" sz="1750" dirty="0">
                <a:solidFill>
                  <a:srgbClr val="CFCBBF"/>
                </a:solidFill>
                <a:latin typeface="Raleway" pitchFamily="34" charset="0"/>
                <a:ea typeface="Raleway" pitchFamily="34" charset="-122"/>
                <a:cs typeface="Raleway" pitchFamily="34" charset="-120"/>
              </a:rPr>
              <a:t>Οι λάμπες UVC χρησιμοποιούνται σε διάφορες εφαρμογές, όπως απολύμανση νερού, αέρα και επιφανειών. Είναι κοινές σε νοσοκομεία, κλινικές, γραφεία, σχολεία και οικίες, για την εξάλειψη παθογόνων οργανισμών και την πρόληψη της εξάπλωσης ασθενειών.</a:t>
            </a:r>
            <a:endParaRPr lang="en-US" sz="17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58071" y="595551"/>
            <a:ext cx="8322469" cy="676870"/>
          </a:xfrm>
          <a:prstGeom prst="rect">
            <a:avLst/>
          </a:prstGeom>
          <a:noFill/>
          <a:ln/>
        </p:spPr>
        <p:txBody>
          <a:bodyPr wrap="none" lIns="0" tIns="0" rIns="0" bIns="0" rtlCol="0" anchor="t"/>
          <a:lstStyle/>
          <a:p>
            <a:pPr marL="0" indent="0">
              <a:lnSpc>
                <a:spcPts val="5300"/>
              </a:lnSpc>
              <a:buNone/>
            </a:pPr>
            <a:r>
              <a:rPr lang="en-US" sz="4250" dirty="0">
                <a:solidFill>
                  <a:srgbClr val="F2E782"/>
                </a:solidFill>
                <a:latin typeface="Prata" pitchFamily="34" charset="0"/>
                <a:ea typeface="Prata" pitchFamily="34" charset="-122"/>
                <a:cs typeface="Prata" pitchFamily="34" charset="-120"/>
              </a:rPr>
              <a:t>Πώς λειτουργούν οι λάμπες UVC</a:t>
            </a:r>
            <a:endParaRPr lang="en-US" sz="4250" dirty="0"/>
          </a:p>
        </p:txBody>
      </p:sp>
      <p:pic>
        <p:nvPicPr>
          <p:cNvPr id="3" name="Image 0" descr="preencoded.png"/>
          <p:cNvPicPr>
            <a:picLocks noChangeAspect="1"/>
          </p:cNvPicPr>
          <p:nvPr/>
        </p:nvPicPr>
        <p:blipFill>
          <a:blip r:embed="rId3"/>
          <a:stretch>
            <a:fillRect/>
          </a:stretch>
        </p:blipFill>
        <p:spPr>
          <a:xfrm>
            <a:off x="2954655" y="1705570"/>
            <a:ext cx="2163842" cy="1940838"/>
          </a:xfrm>
          <a:prstGeom prst="rect">
            <a:avLst/>
          </a:prstGeom>
        </p:spPr>
      </p:pic>
      <p:sp>
        <p:nvSpPr>
          <p:cNvPr id="4" name="Text 1"/>
          <p:cNvSpPr/>
          <p:nvPr/>
        </p:nvSpPr>
        <p:spPr>
          <a:xfrm>
            <a:off x="3989784" y="2717959"/>
            <a:ext cx="93464" cy="433149"/>
          </a:xfrm>
          <a:prstGeom prst="rect">
            <a:avLst/>
          </a:prstGeom>
          <a:noFill/>
          <a:ln/>
        </p:spPr>
        <p:txBody>
          <a:bodyPr wrap="none" lIns="0" tIns="0" rIns="0" bIns="0" rtlCol="0" anchor="t"/>
          <a:lstStyle/>
          <a:p>
            <a:pPr marL="0" indent="0" algn="ctr">
              <a:lnSpc>
                <a:spcPts val="3400"/>
              </a:lnSpc>
              <a:buNone/>
            </a:pPr>
            <a:r>
              <a:rPr lang="en-US" sz="2100" dirty="0">
                <a:solidFill>
                  <a:srgbClr val="CFCBBF"/>
                </a:solidFill>
                <a:latin typeface="Prata" pitchFamily="34" charset="0"/>
                <a:ea typeface="Prata" pitchFamily="34" charset="-122"/>
                <a:cs typeface="Prata" pitchFamily="34" charset="-120"/>
              </a:rPr>
              <a:t>1</a:t>
            </a:r>
            <a:endParaRPr lang="en-US" sz="2100" dirty="0"/>
          </a:p>
        </p:txBody>
      </p:sp>
      <p:sp>
        <p:nvSpPr>
          <p:cNvPr id="5" name="Text 2"/>
          <p:cNvSpPr/>
          <p:nvPr/>
        </p:nvSpPr>
        <p:spPr>
          <a:xfrm>
            <a:off x="5335072" y="1922145"/>
            <a:ext cx="2707481" cy="338376"/>
          </a:xfrm>
          <a:prstGeom prst="rect">
            <a:avLst/>
          </a:prstGeom>
          <a:noFill/>
          <a:ln/>
        </p:spPr>
        <p:txBody>
          <a:bodyPr wrap="none" lIns="0" tIns="0" rIns="0" bIns="0" rtlCol="0" anchor="t"/>
          <a:lstStyle/>
          <a:p>
            <a:pPr marL="0" indent="0" algn="l">
              <a:lnSpc>
                <a:spcPts val="2650"/>
              </a:lnSpc>
              <a:buNone/>
            </a:pPr>
            <a:r>
              <a:rPr lang="en-US" sz="2100" dirty="0">
                <a:solidFill>
                  <a:srgbClr val="CFCBBF"/>
                </a:solidFill>
                <a:latin typeface="Prata" pitchFamily="34" charset="0"/>
                <a:ea typeface="Prata" pitchFamily="34" charset="-122"/>
                <a:cs typeface="Prata" pitchFamily="34" charset="-120"/>
              </a:rPr>
              <a:t>Βλάβη DNA</a:t>
            </a:r>
            <a:endParaRPr lang="en-US" sz="2100" dirty="0"/>
          </a:p>
        </p:txBody>
      </p:sp>
      <p:sp>
        <p:nvSpPr>
          <p:cNvPr id="6" name="Text 3"/>
          <p:cNvSpPr/>
          <p:nvPr/>
        </p:nvSpPr>
        <p:spPr>
          <a:xfrm>
            <a:off x="5335072" y="2390418"/>
            <a:ext cx="8320683" cy="1039416"/>
          </a:xfrm>
          <a:prstGeom prst="rect">
            <a:avLst/>
          </a:prstGeom>
          <a:noFill/>
          <a:ln/>
        </p:spPr>
        <p:txBody>
          <a:bodyPr wrap="square" lIns="0" tIns="0" rIns="0" bIns="0" rtlCol="0" anchor="t"/>
          <a:lstStyle/>
          <a:p>
            <a:pPr marL="0" indent="0" algn="l">
              <a:lnSpc>
                <a:spcPts val="2700"/>
              </a:lnSpc>
              <a:buNone/>
            </a:pPr>
            <a:r>
              <a:rPr lang="en-US" sz="1700" dirty="0">
                <a:solidFill>
                  <a:srgbClr val="CFCBBF"/>
                </a:solidFill>
                <a:latin typeface="Raleway" pitchFamily="34" charset="0"/>
                <a:ea typeface="Raleway" pitchFamily="34" charset="-122"/>
                <a:cs typeface="Raleway" pitchFamily="34" charset="-120"/>
              </a:rPr>
              <a:t>Η ακτινοβολία UVC διαπερνά το δέρμα, φτάνοντας στον κυτταρικό πυρήνα. Εκεί, μπορεί να προκαλέσει βλάβη στο DNA, διαταράσσοντας την ικανότητα των κυττάρων να πολλαπλασιάζονται και να λειτουργούν σωστά.</a:t>
            </a:r>
            <a:endParaRPr lang="en-US" sz="1700" dirty="0"/>
          </a:p>
        </p:txBody>
      </p:sp>
      <p:sp>
        <p:nvSpPr>
          <p:cNvPr id="7" name="Shape 4"/>
          <p:cNvSpPr/>
          <p:nvPr/>
        </p:nvSpPr>
        <p:spPr>
          <a:xfrm>
            <a:off x="5172551" y="3658195"/>
            <a:ext cx="8645723" cy="15240"/>
          </a:xfrm>
          <a:prstGeom prst="roundRect">
            <a:avLst>
              <a:gd name="adj" fmla="val 213188"/>
            </a:avLst>
          </a:prstGeom>
          <a:solidFill>
            <a:srgbClr val="535455"/>
          </a:solidFill>
          <a:ln/>
        </p:spPr>
      </p:sp>
      <p:pic>
        <p:nvPicPr>
          <p:cNvPr id="8" name="Image 1" descr="preencoded.png"/>
          <p:cNvPicPr>
            <a:picLocks noChangeAspect="1"/>
          </p:cNvPicPr>
          <p:nvPr/>
        </p:nvPicPr>
        <p:blipFill>
          <a:blip r:embed="rId4"/>
          <a:stretch>
            <a:fillRect/>
          </a:stretch>
        </p:blipFill>
        <p:spPr>
          <a:xfrm>
            <a:off x="1872734" y="3700463"/>
            <a:ext cx="4327684" cy="1940838"/>
          </a:xfrm>
          <a:prstGeom prst="rect">
            <a:avLst/>
          </a:prstGeom>
        </p:spPr>
      </p:pic>
      <p:sp>
        <p:nvSpPr>
          <p:cNvPr id="9" name="Text 5"/>
          <p:cNvSpPr/>
          <p:nvPr/>
        </p:nvSpPr>
        <p:spPr>
          <a:xfrm>
            <a:off x="3953589" y="4454247"/>
            <a:ext cx="165973" cy="433149"/>
          </a:xfrm>
          <a:prstGeom prst="rect">
            <a:avLst/>
          </a:prstGeom>
          <a:noFill/>
          <a:ln/>
        </p:spPr>
        <p:txBody>
          <a:bodyPr wrap="none" lIns="0" tIns="0" rIns="0" bIns="0" rtlCol="0" anchor="t"/>
          <a:lstStyle/>
          <a:p>
            <a:pPr marL="0" indent="0" algn="ctr">
              <a:lnSpc>
                <a:spcPts val="3400"/>
              </a:lnSpc>
              <a:buNone/>
            </a:pPr>
            <a:r>
              <a:rPr lang="en-US" sz="2100" dirty="0">
                <a:solidFill>
                  <a:srgbClr val="CFCBBF"/>
                </a:solidFill>
                <a:latin typeface="Prata" pitchFamily="34" charset="0"/>
                <a:ea typeface="Prata" pitchFamily="34" charset="-122"/>
                <a:cs typeface="Prata" pitchFamily="34" charset="-120"/>
              </a:rPr>
              <a:t>2</a:t>
            </a:r>
            <a:endParaRPr lang="en-US" sz="2100" dirty="0"/>
          </a:p>
        </p:txBody>
      </p:sp>
      <p:sp>
        <p:nvSpPr>
          <p:cNvPr id="10" name="Text 6"/>
          <p:cNvSpPr/>
          <p:nvPr/>
        </p:nvSpPr>
        <p:spPr>
          <a:xfrm>
            <a:off x="6416993" y="3917037"/>
            <a:ext cx="3978235" cy="338376"/>
          </a:xfrm>
          <a:prstGeom prst="rect">
            <a:avLst/>
          </a:prstGeom>
          <a:noFill/>
          <a:ln/>
        </p:spPr>
        <p:txBody>
          <a:bodyPr wrap="none" lIns="0" tIns="0" rIns="0" bIns="0" rtlCol="0" anchor="t"/>
          <a:lstStyle/>
          <a:p>
            <a:pPr marL="0" indent="0" algn="l">
              <a:lnSpc>
                <a:spcPts val="2650"/>
              </a:lnSpc>
              <a:buNone/>
            </a:pPr>
            <a:r>
              <a:rPr lang="en-US" sz="2100" dirty="0">
                <a:solidFill>
                  <a:srgbClr val="CFCBBF"/>
                </a:solidFill>
                <a:latin typeface="Prata" pitchFamily="34" charset="0"/>
                <a:ea typeface="Prata" pitchFamily="34" charset="-122"/>
                <a:cs typeface="Prata" pitchFamily="34" charset="-120"/>
              </a:rPr>
              <a:t>Ενεργοποίηση Ανοσοποιητικού</a:t>
            </a:r>
            <a:endParaRPr lang="en-US" sz="2100" dirty="0"/>
          </a:p>
        </p:txBody>
      </p:sp>
      <p:sp>
        <p:nvSpPr>
          <p:cNvPr id="11" name="Text 7"/>
          <p:cNvSpPr/>
          <p:nvPr/>
        </p:nvSpPr>
        <p:spPr>
          <a:xfrm>
            <a:off x="6416993" y="4385310"/>
            <a:ext cx="7238762" cy="1039416"/>
          </a:xfrm>
          <a:prstGeom prst="rect">
            <a:avLst/>
          </a:prstGeom>
          <a:noFill/>
          <a:ln/>
        </p:spPr>
        <p:txBody>
          <a:bodyPr wrap="square" lIns="0" tIns="0" rIns="0" bIns="0" rtlCol="0" anchor="t"/>
          <a:lstStyle/>
          <a:p>
            <a:pPr marL="0" indent="0" algn="l">
              <a:lnSpc>
                <a:spcPts val="2700"/>
              </a:lnSpc>
              <a:buNone/>
            </a:pPr>
            <a:r>
              <a:rPr lang="en-US" sz="1700" dirty="0">
                <a:solidFill>
                  <a:srgbClr val="CFCBBF"/>
                </a:solidFill>
                <a:latin typeface="Raleway" pitchFamily="34" charset="0"/>
                <a:ea typeface="Raleway" pitchFamily="34" charset="-122"/>
                <a:cs typeface="Raleway" pitchFamily="34" charset="-120"/>
              </a:rPr>
              <a:t>Η ακτινοβολία UVC ενεργοποιεί το ανοσοποιητικό σύστημα, βοηθώντας το σώμα να καταπολεμήσει τα μικρόβια. Ωστόσο, η υπερβολική έκθεση μπορεί να οδηγήσει σε ανοσοκαταστολή.</a:t>
            </a:r>
            <a:endParaRPr lang="en-US" sz="1700" dirty="0"/>
          </a:p>
        </p:txBody>
      </p:sp>
      <p:sp>
        <p:nvSpPr>
          <p:cNvPr id="12" name="Shape 8"/>
          <p:cNvSpPr/>
          <p:nvPr/>
        </p:nvSpPr>
        <p:spPr>
          <a:xfrm>
            <a:off x="6254472" y="5653088"/>
            <a:ext cx="7563803" cy="15240"/>
          </a:xfrm>
          <a:prstGeom prst="roundRect">
            <a:avLst>
              <a:gd name="adj" fmla="val 213188"/>
            </a:avLst>
          </a:prstGeom>
          <a:solidFill>
            <a:srgbClr val="535455"/>
          </a:solidFill>
          <a:ln/>
        </p:spPr>
      </p:sp>
      <p:pic>
        <p:nvPicPr>
          <p:cNvPr id="13" name="Image 2" descr="preencoded.png"/>
          <p:cNvPicPr>
            <a:picLocks noChangeAspect="1"/>
          </p:cNvPicPr>
          <p:nvPr/>
        </p:nvPicPr>
        <p:blipFill>
          <a:blip r:embed="rId5"/>
          <a:stretch>
            <a:fillRect/>
          </a:stretch>
        </p:blipFill>
        <p:spPr>
          <a:xfrm>
            <a:off x="790813" y="5695355"/>
            <a:ext cx="6491526" cy="1940838"/>
          </a:xfrm>
          <a:prstGeom prst="rect">
            <a:avLst/>
          </a:prstGeom>
        </p:spPr>
      </p:pic>
      <p:sp>
        <p:nvSpPr>
          <p:cNvPr id="14" name="Text 9"/>
          <p:cNvSpPr/>
          <p:nvPr/>
        </p:nvSpPr>
        <p:spPr>
          <a:xfrm>
            <a:off x="3952637" y="6449139"/>
            <a:ext cx="167878" cy="433149"/>
          </a:xfrm>
          <a:prstGeom prst="rect">
            <a:avLst/>
          </a:prstGeom>
          <a:noFill/>
          <a:ln/>
        </p:spPr>
        <p:txBody>
          <a:bodyPr wrap="none" lIns="0" tIns="0" rIns="0" bIns="0" rtlCol="0" anchor="t"/>
          <a:lstStyle/>
          <a:p>
            <a:pPr marL="0" indent="0" algn="ctr">
              <a:lnSpc>
                <a:spcPts val="3400"/>
              </a:lnSpc>
              <a:buNone/>
            </a:pPr>
            <a:r>
              <a:rPr lang="en-US" sz="2100" dirty="0">
                <a:solidFill>
                  <a:srgbClr val="CFCBBF"/>
                </a:solidFill>
                <a:latin typeface="Prata" pitchFamily="34" charset="0"/>
                <a:ea typeface="Prata" pitchFamily="34" charset="-122"/>
                <a:cs typeface="Prata" pitchFamily="34" charset="-120"/>
              </a:rPr>
              <a:t>3</a:t>
            </a:r>
            <a:endParaRPr lang="en-US" sz="2100" dirty="0"/>
          </a:p>
        </p:txBody>
      </p:sp>
      <p:sp>
        <p:nvSpPr>
          <p:cNvPr id="15" name="Text 10"/>
          <p:cNvSpPr/>
          <p:nvPr/>
        </p:nvSpPr>
        <p:spPr>
          <a:xfrm>
            <a:off x="7498913" y="5911929"/>
            <a:ext cx="2707481" cy="338376"/>
          </a:xfrm>
          <a:prstGeom prst="rect">
            <a:avLst/>
          </a:prstGeom>
          <a:noFill/>
          <a:ln/>
        </p:spPr>
        <p:txBody>
          <a:bodyPr wrap="none" lIns="0" tIns="0" rIns="0" bIns="0" rtlCol="0" anchor="t"/>
          <a:lstStyle/>
          <a:p>
            <a:pPr marL="0" indent="0" algn="l">
              <a:lnSpc>
                <a:spcPts val="2650"/>
              </a:lnSpc>
              <a:buNone/>
            </a:pPr>
            <a:r>
              <a:rPr lang="en-US" sz="2100" dirty="0">
                <a:solidFill>
                  <a:srgbClr val="CFCBBF"/>
                </a:solidFill>
                <a:latin typeface="Prata" pitchFamily="34" charset="0"/>
                <a:ea typeface="Prata" pitchFamily="34" charset="-122"/>
                <a:cs typeface="Prata" pitchFamily="34" charset="-120"/>
              </a:rPr>
              <a:t>Αποστείρωση</a:t>
            </a:r>
            <a:endParaRPr lang="en-US" sz="2100" dirty="0"/>
          </a:p>
        </p:txBody>
      </p:sp>
      <p:sp>
        <p:nvSpPr>
          <p:cNvPr id="16" name="Text 11"/>
          <p:cNvSpPr/>
          <p:nvPr/>
        </p:nvSpPr>
        <p:spPr>
          <a:xfrm>
            <a:off x="7498913" y="6380202"/>
            <a:ext cx="6156841" cy="1039416"/>
          </a:xfrm>
          <a:prstGeom prst="rect">
            <a:avLst/>
          </a:prstGeom>
          <a:noFill/>
          <a:ln/>
        </p:spPr>
        <p:txBody>
          <a:bodyPr wrap="square" lIns="0" tIns="0" rIns="0" bIns="0" rtlCol="0" anchor="t"/>
          <a:lstStyle/>
          <a:p>
            <a:pPr marL="0" indent="0" algn="l">
              <a:lnSpc>
                <a:spcPts val="2700"/>
              </a:lnSpc>
              <a:buNone/>
            </a:pPr>
            <a:r>
              <a:rPr lang="en-US" sz="1700" dirty="0">
                <a:solidFill>
                  <a:srgbClr val="CFCBBF"/>
                </a:solidFill>
                <a:latin typeface="Raleway" pitchFamily="34" charset="0"/>
                <a:ea typeface="Raleway" pitchFamily="34" charset="-122"/>
                <a:cs typeface="Raleway" pitchFamily="34" charset="-120"/>
              </a:rPr>
              <a:t>Η ακτινοβολία UVC σκοτώνει μικρόβια με την διακοπή της χημικής δομής τους, καθιστώντας τα ανίκανα να αναπαραχθούν.</a:t>
            </a:r>
            <a:endParaRPr lang="en-US" sz="17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0972800" y="0"/>
            <a:ext cx="3657600" cy="8229600"/>
          </a:xfrm>
          <a:prstGeom prst="rect">
            <a:avLst/>
          </a:prstGeom>
        </p:spPr>
      </p:pic>
      <p:pic>
        <p:nvPicPr>
          <p:cNvPr id="3" name="Image 1" descr="preencoded.png"/>
          <p:cNvPicPr>
            <a:picLocks noChangeAspect="1"/>
          </p:cNvPicPr>
          <p:nvPr/>
        </p:nvPicPr>
        <p:blipFill>
          <a:blip r:embed="rId4"/>
          <a:stretch>
            <a:fillRect/>
          </a:stretch>
        </p:blipFill>
        <p:spPr>
          <a:xfrm>
            <a:off x="11240691" y="2918103"/>
            <a:ext cx="3121819" cy="2393394"/>
          </a:xfrm>
          <a:prstGeom prst="rect">
            <a:avLst/>
          </a:prstGeom>
        </p:spPr>
      </p:pic>
      <p:sp>
        <p:nvSpPr>
          <p:cNvPr id="4" name="Text 0"/>
          <p:cNvSpPr/>
          <p:nvPr/>
        </p:nvSpPr>
        <p:spPr>
          <a:xfrm>
            <a:off x="750094" y="758190"/>
            <a:ext cx="9472613" cy="1339453"/>
          </a:xfrm>
          <a:prstGeom prst="rect">
            <a:avLst/>
          </a:prstGeom>
          <a:noFill/>
          <a:ln/>
        </p:spPr>
        <p:txBody>
          <a:bodyPr wrap="square" lIns="0" tIns="0" rIns="0" bIns="0" rtlCol="0" anchor="t"/>
          <a:lstStyle/>
          <a:p>
            <a:pPr marL="0" indent="0">
              <a:lnSpc>
                <a:spcPts val="5250"/>
              </a:lnSpc>
              <a:buNone/>
            </a:pPr>
            <a:r>
              <a:rPr lang="en-US" sz="4200" dirty="0">
                <a:solidFill>
                  <a:srgbClr val="F2E782"/>
                </a:solidFill>
                <a:latin typeface="Prata" pitchFamily="34" charset="0"/>
                <a:ea typeface="Prata" pitchFamily="34" charset="-122"/>
                <a:cs typeface="Prata" pitchFamily="34" charset="-120"/>
              </a:rPr>
              <a:t>Οι επιδράσεις των UVC στο ανθρώπινο δέρμα</a:t>
            </a:r>
            <a:endParaRPr lang="en-US" sz="4200" dirty="0"/>
          </a:p>
        </p:txBody>
      </p:sp>
      <p:sp>
        <p:nvSpPr>
          <p:cNvPr id="5" name="Shape 1"/>
          <p:cNvSpPr/>
          <p:nvPr/>
        </p:nvSpPr>
        <p:spPr>
          <a:xfrm>
            <a:off x="750094" y="2660213"/>
            <a:ext cx="375047" cy="375047"/>
          </a:xfrm>
          <a:prstGeom prst="roundRect">
            <a:avLst>
              <a:gd name="adj" fmla="val 8572"/>
            </a:avLst>
          </a:prstGeom>
          <a:solidFill>
            <a:srgbClr val="3A3B3C"/>
          </a:solidFill>
          <a:ln/>
        </p:spPr>
      </p:sp>
      <p:sp>
        <p:nvSpPr>
          <p:cNvPr id="6" name="Text 2"/>
          <p:cNvSpPr/>
          <p:nvPr/>
        </p:nvSpPr>
        <p:spPr>
          <a:xfrm>
            <a:off x="1339453" y="2660213"/>
            <a:ext cx="3304699" cy="334804"/>
          </a:xfrm>
          <a:prstGeom prst="rect">
            <a:avLst/>
          </a:prstGeom>
          <a:noFill/>
          <a:ln/>
        </p:spPr>
        <p:txBody>
          <a:bodyPr wrap="none" lIns="0" tIns="0" rIns="0" bIns="0" rtlCol="0" anchor="t"/>
          <a:lstStyle/>
          <a:p>
            <a:pPr marL="0" indent="0">
              <a:lnSpc>
                <a:spcPts val="2600"/>
              </a:lnSpc>
              <a:buNone/>
            </a:pPr>
            <a:r>
              <a:rPr lang="en-US" sz="2100" dirty="0">
                <a:solidFill>
                  <a:srgbClr val="CFCBBF"/>
                </a:solidFill>
                <a:latin typeface="Prata" pitchFamily="34" charset="0"/>
                <a:ea typeface="Prata" pitchFamily="34" charset="-122"/>
                <a:cs typeface="Prata" pitchFamily="34" charset="-120"/>
              </a:rPr>
              <a:t>Ερυθρότητα και ερεθισμοί</a:t>
            </a:r>
            <a:endParaRPr lang="en-US" sz="2100" dirty="0"/>
          </a:p>
        </p:txBody>
      </p:sp>
      <p:sp>
        <p:nvSpPr>
          <p:cNvPr id="7" name="Text 3"/>
          <p:cNvSpPr/>
          <p:nvPr/>
        </p:nvSpPr>
        <p:spPr>
          <a:xfrm>
            <a:off x="1339453" y="3123605"/>
            <a:ext cx="4039791" cy="1714500"/>
          </a:xfrm>
          <a:prstGeom prst="rect">
            <a:avLst/>
          </a:prstGeom>
          <a:noFill/>
          <a:ln/>
        </p:spPr>
        <p:txBody>
          <a:bodyPr wrap="square" lIns="0" tIns="0" rIns="0" bIns="0" rtlCol="0" anchor="t"/>
          <a:lstStyle/>
          <a:p>
            <a:pPr marL="0" indent="0">
              <a:lnSpc>
                <a:spcPts val="2700"/>
              </a:lnSpc>
              <a:buNone/>
            </a:pPr>
            <a:r>
              <a:rPr lang="en-US" sz="1650" dirty="0">
                <a:solidFill>
                  <a:srgbClr val="CFCBBF"/>
                </a:solidFill>
                <a:latin typeface="Raleway" pitchFamily="34" charset="0"/>
                <a:ea typeface="Raleway" pitchFamily="34" charset="-122"/>
                <a:cs typeface="Raleway" pitchFamily="34" charset="-120"/>
              </a:rPr>
              <a:t>Η ακτινοβολία UVC μπορεί να προκαλέσει ερυθρότητα, πόνο, ερεθισμό και κνησμό. Αυτά τα συμπτώματα εμφανίζονται συνήθως λίγες ώρες μετά την έκθεση.</a:t>
            </a:r>
            <a:endParaRPr lang="en-US" sz="1650" dirty="0"/>
          </a:p>
        </p:txBody>
      </p:sp>
      <p:sp>
        <p:nvSpPr>
          <p:cNvPr id="8" name="Shape 4"/>
          <p:cNvSpPr/>
          <p:nvPr/>
        </p:nvSpPr>
        <p:spPr>
          <a:xfrm>
            <a:off x="5593556" y="2660213"/>
            <a:ext cx="375047" cy="375047"/>
          </a:xfrm>
          <a:prstGeom prst="roundRect">
            <a:avLst>
              <a:gd name="adj" fmla="val 8572"/>
            </a:avLst>
          </a:prstGeom>
          <a:solidFill>
            <a:srgbClr val="3A3B3C"/>
          </a:solidFill>
          <a:ln/>
        </p:spPr>
      </p:sp>
      <p:sp>
        <p:nvSpPr>
          <p:cNvPr id="9" name="Text 5"/>
          <p:cNvSpPr/>
          <p:nvPr/>
        </p:nvSpPr>
        <p:spPr>
          <a:xfrm>
            <a:off x="6182916" y="2660213"/>
            <a:ext cx="3846195" cy="334804"/>
          </a:xfrm>
          <a:prstGeom prst="rect">
            <a:avLst/>
          </a:prstGeom>
          <a:noFill/>
          <a:ln/>
        </p:spPr>
        <p:txBody>
          <a:bodyPr wrap="none" lIns="0" tIns="0" rIns="0" bIns="0" rtlCol="0" anchor="t"/>
          <a:lstStyle/>
          <a:p>
            <a:pPr marL="0" indent="0">
              <a:lnSpc>
                <a:spcPts val="2600"/>
              </a:lnSpc>
              <a:buNone/>
            </a:pPr>
            <a:r>
              <a:rPr lang="en-US" sz="2100" dirty="0">
                <a:solidFill>
                  <a:srgbClr val="CFCBBF"/>
                </a:solidFill>
                <a:latin typeface="Prata" pitchFamily="34" charset="0"/>
                <a:ea typeface="Prata" pitchFamily="34" charset="-122"/>
                <a:cs typeface="Prata" pitchFamily="34" charset="-120"/>
              </a:rPr>
              <a:t>Βλάβη στον κυτταρικό πυρήνα</a:t>
            </a:r>
            <a:endParaRPr lang="en-US" sz="2100" dirty="0"/>
          </a:p>
        </p:txBody>
      </p:sp>
      <p:sp>
        <p:nvSpPr>
          <p:cNvPr id="10" name="Text 6"/>
          <p:cNvSpPr/>
          <p:nvPr/>
        </p:nvSpPr>
        <p:spPr>
          <a:xfrm>
            <a:off x="6182916" y="3123605"/>
            <a:ext cx="4039791" cy="1714500"/>
          </a:xfrm>
          <a:prstGeom prst="rect">
            <a:avLst/>
          </a:prstGeom>
          <a:noFill/>
          <a:ln/>
        </p:spPr>
        <p:txBody>
          <a:bodyPr wrap="square" lIns="0" tIns="0" rIns="0" bIns="0" rtlCol="0" anchor="t"/>
          <a:lstStyle/>
          <a:p>
            <a:pPr marL="0" indent="0">
              <a:lnSpc>
                <a:spcPts val="2700"/>
              </a:lnSpc>
              <a:buNone/>
            </a:pPr>
            <a:r>
              <a:rPr lang="en-US" sz="1650" dirty="0">
                <a:solidFill>
                  <a:srgbClr val="CFCBBF"/>
                </a:solidFill>
                <a:latin typeface="Raleway" pitchFamily="34" charset="0"/>
                <a:ea typeface="Raleway" pitchFamily="34" charset="-122"/>
                <a:cs typeface="Raleway" pitchFamily="34" charset="-120"/>
              </a:rPr>
              <a:t>Η ακτινοβολία UVC μπορεί να προκαλέσει βλάβη στο DNA των κυττάρων του δέρματος, αυξάνοντας τον κίνδυνο ανάπτυξης καρκίνου του δέρματος.</a:t>
            </a:r>
            <a:endParaRPr lang="en-US" sz="1650" dirty="0"/>
          </a:p>
        </p:txBody>
      </p:sp>
      <p:sp>
        <p:nvSpPr>
          <p:cNvPr id="11" name="Shape 7"/>
          <p:cNvSpPr/>
          <p:nvPr/>
        </p:nvSpPr>
        <p:spPr>
          <a:xfrm>
            <a:off x="750094" y="5293519"/>
            <a:ext cx="375047" cy="375047"/>
          </a:xfrm>
          <a:prstGeom prst="roundRect">
            <a:avLst>
              <a:gd name="adj" fmla="val 8572"/>
            </a:avLst>
          </a:prstGeom>
          <a:solidFill>
            <a:srgbClr val="3A3B3C"/>
          </a:solidFill>
          <a:ln/>
        </p:spPr>
      </p:sp>
      <p:sp>
        <p:nvSpPr>
          <p:cNvPr id="12" name="Text 8"/>
          <p:cNvSpPr/>
          <p:nvPr/>
        </p:nvSpPr>
        <p:spPr>
          <a:xfrm>
            <a:off x="1339453" y="5293519"/>
            <a:ext cx="3332321" cy="334804"/>
          </a:xfrm>
          <a:prstGeom prst="rect">
            <a:avLst/>
          </a:prstGeom>
          <a:noFill/>
          <a:ln/>
        </p:spPr>
        <p:txBody>
          <a:bodyPr wrap="none" lIns="0" tIns="0" rIns="0" bIns="0" rtlCol="0" anchor="t"/>
          <a:lstStyle/>
          <a:p>
            <a:pPr marL="0" indent="0">
              <a:lnSpc>
                <a:spcPts val="2600"/>
              </a:lnSpc>
              <a:buNone/>
            </a:pPr>
            <a:r>
              <a:rPr lang="en-US" sz="2100" dirty="0">
                <a:solidFill>
                  <a:srgbClr val="CFCBBF"/>
                </a:solidFill>
                <a:latin typeface="Prata" pitchFamily="34" charset="0"/>
                <a:ea typeface="Prata" pitchFamily="34" charset="-122"/>
                <a:cs typeface="Prata" pitchFamily="34" charset="-120"/>
              </a:rPr>
              <a:t>Προκαρκινικές αλλοιώσεις</a:t>
            </a:r>
            <a:endParaRPr lang="en-US" sz="2100" dirty="0"/>
          </a:p>
        </p:txBody>
      </p:sp>
      <p:sp>
        <p:nvSpPr>
          <p:cNvPr id="13" name="Text 9"/>
          <p:cNvSpPr/>
          <p:nvPr/>
        </p:nvSpPr>
        <p:spPr>
          <a:xfrm>
            <a:off x="1339453" y="5756910"/>
            <a:ext cx="4039791" cy="1714500"/>
          </a:xfrm>
          <a:prstGeom prst="rect">
            <a:avLst/>
          </a:prstGeom>
          <a:noFill/>
          <a:ln/>
        </p:spPr>
        <p:txBody>
          <a:bodyPr wrap="square" lIns="0" tIns="0" rIns="0" bIns="0" rtlCol="0" anchor="t"/>
          <a:lstStyle/>
          <a:p>
            <a:pPr marL="0" indent="0">
              <a:lnSpc>
                <a:spcPts val="2700"/>
              </a:lnSpc>
              <a:buNone/>
            </a:pPr>
            <a:r>
              <a:rPr lang="en-US" sz="1650" dirty="0">
                <a:solidFill>
                  <a:srgbClr val="CFCBBF"/>
                </a:solidFill>
                <a:latin typeface="Raleway" pitchFamily="34" charset="0"/>
                <a:ea typeface="Raleway" pitchFamily="34" charset="-122"/>
                <a:cs typeface="Raleway" pitchFamily="34" charset="-120"/>
              </a:rPr>
              <a:t>Σε ορισμένες περιπτώσεις, η έκθεση σε UVC μπορεί να οδηγήσει στην ανάπτυξη προκαρκινικών αλλοιώσεων στο δέρμα, οι οποίες μπορούν να εξελιχθούν σε καρκίνο.</a:t>
            </a:r>
            <a:endParaRPr lang="en-US" sz="1650" dirty="0"/>
          </a:p>
        </p:txBody>
      </p:sp>
      <p:sp>
        <p:nvSpPr>
          <p:cNvPr id="14" name="Shape 10"/>
          <p:cNvSpPr/>
          <p:nvPr/>
        </p:nvSpPr>
        <p:spPr>
          <a:xfrm>
            <a:off x="5593556" y="5293519"/>
            <a:ext cx="375047" cy="375047"/>
          </a:xfrm>
          <a:prstGeom prst="roundRect">
            <a:avLst>
              <a:gd name="adj" fmla="val 8572"/>
            </a:avLst>
          </a:prstGeom>
          <a:solidFill>
            <a:srgbClr val="3A3B3C"/>
          </a:solidFill>
          <a:ln/>
        </p:spPr>
      </p:sp>
      <p:sp>
        <p:nvSpPr>
          <p:cNvPr id="15" name="Text 11"/>
          <p:cNvSpPr/>
          <p:nvPr/>
        </p:nvSpPr>
        <p:spPr>
          <a:xfrm>
            <a:off x="6182916" y="5293519"/>
            <a:ext cx="3299222" cy="334804"/>
          </a:xfrm>
          <a:prstGeom prst="rect">
            <a:avLst/>
          </a:prstGeom>
          <a:noFill/>
          <a:ln/>
        </p:spPr>
        <p:txBody>
          <a:bodyPr wrap="none" lIns="0" tIns="0" rIns="0" bIns="0" rtlCol="0" anchor="t"/>
          <a:lstStyle/>
          <a:p>
            <a:pPr marL="0" indent="0">
              <a:lnSpc>
                <a:spcPts val="2600"/>
              </a:lnSpc>
              <a:buNone/>
            </a:pPr>
            <a:r>
              <a:rPr lang="en-US" sz="2100" dirty="0">
                <a:solidFill>
                  <a:srgbClr val="CFCBBF"/>
                </a:solidFill>
                <a:latin typeface="Prata" pitchFamily="34" charset="0"/>
                <a:ea typeface="Prata" pitchFamily="34" charset="-122"/>
                <a:cs typeface="Prata" pitchFamily="34" charset="-120"/>
              </a:rPr>
              <a:t>Αναγέννηση του δέρματος</a:t>
            </a:r>
            <a:endParaRPr lang="en-US" sz="2100" dirty="0"/>
          </a:p>
        </p:txBody>
      </p:sp>
      <p:sp>
        <p:nvSpPr>
          <p:cNvPr id="16" name="Text 12"/>
          <p:cNvSpPr/>
          <p:nvPr/>
        </p:nvSpPr>
        <p:spPr>
          <a:xfrm>
            <a:off x="6182916" y="5756910"/>
            <a:ext cx="4039791" cy="1371600"/>
          </a:xfrm>
          <a:prstGeom prst="rect">
            <a:avLst/>
          </a:prstGeom>
          <a:noFill/>
          <a:ln/>
        </p:spPr>
        <p:txBody>
          <a:bodyPr wrap="square" lIns="0" tIns="0" rIns="0" bIns="0" rtlCol="0" anchor="t"/>
          <a:lstStyle/>
          <a:p>
            <a:pPr marL="0" indent="0">
              <a:lnSpc>
                <a:spcPts val="2700"/>
              </a:lnSpc>
              <a:buNone/>
            </a:pPr>
            <a:r>
              <a:rPr lang="en-US" sz="1650" dirty="0">
                <a:solidFill>
                  <a:srgbClr val="CFCBBF"/>
                </a:solidFill>
                <a:latin typeface="Raleway" pitchFamily="34" charset="0"/>
                <a:ea typeface="Raleway" pitchFamily="34" charset="-122"/>
                <a:cs typeface="Raleway" pitchFamily="34" charset="-120"/>
              </a:rPr>
              <a:t>Η ακτινοβολία UVC μπορεί να επηρεάσει την διαδικασία αναγέννησης του δέρματος, καθιστώντας το πιο ευάλωτο σε λοιμώξεις και άλλες βλάβες.</a:t>
            </a:r>
            <a:endParaRPr lang="en-US" sz="16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1096923"/>
            <a:ext cx="6997303" cy="708779"/>
          </a:xfrm>
          <a:prstGeom prst="rect">
            <a:avLst/>
          </a:prstGeom>
          <a:noFill/>
          <a:ln/>
        </p:spPr>
        <p:txBody>
          <a:bodyPr wrap="none" lIns="0" tIns="0" rIns="0" bIns="0" rtlCol="0" anchor="t"/>
          <a:lstStyle/>
          <a:p>
            <a:pPr marL="0" indent="0">
              <a:lnSpc>
                <a:spcPts val="5550"/>
              </a:lnSpc>
              <a:buNone/>
            </a:pPr>
            <a:r>
              <a:rPr lang="en-US" sz="4450" dirty="0">
                <a:solidFill>
                  <a:srgbClr val="F2E782"/>
                </a:solidFill>
                <a:latin typeface="Prata" pitchFamily="34" charset="0"/>
                <a:ea typeface="Prata" pitchFamily="34" charset="-122"/>
                <a:cs typeface="Prata" pitchFamily="34" charset="-120"/>
              </a:rPr>
              <a:t>Ερυθρότητα και ερεθισμοί</a:t>
            </a:r>
            <a:endParaRPr lang="en-US" sz="4450" dirty="0"/>
          </a:p>
        </p:txBody>
      </p:sp>
      <p:sp>
        <p:nvSpPr>
          <p:cNvPr id="3" name="Shape 1"/>
          <p:cNvSpPr/>
          <p:nvPr/>
        </p:nvSpPr>
        <p:spPr>
          <a:xfrm>
            <a:off x="793790" y="2259330"/>
            <a:ext cx="2173724" cy="1306949"/>
          </a:xfrm>
          <a:prstGeom prst="roundRect">
            <a:avLst>
              <a:gd name="adj" fmla="val 2603"/>
            </a:avLst>
          </a:prstGeom>
          <a:solidFill>
            <a:srgbClr val="3A3B3C"/>
          </a:solidFill>
          <a:ln/>
        </p:spPr>
      </p:sp>
      <p:sp>
        <p:nvSpPr>
          <p:cNvPr id="4" name="Text 2"/>
          <p:cNvSpPr/>
          <p:nvPr/>
        </p:nvSpPr>
        <p:spPr>
          <a:xfrm>
            <a:off x="1020604" y="2686050"/>
            <a:ext cx="97869" cy="453509"/>
          </a:xfrm>
          <a:prstGeom prst="rect">
            <a:avLst/>
          </a:prstGeom>
          <a:noFill/>
          <a:ln/>
        </p:spPr>
        <p:txBody>
          <a:bodyPr wrap="none" lIns="0" tIns="0" rIns="0" bIns="0" rtlCol="0" anchor="t"/>
          <a:lstStyle/>
          <a:p>
            <a:pPr marL="0" indent="0" algn="ctr">
              <a:lnSpc>
                <a:spcPts val="3550"/>
              </a:lnSpc>
              <a:buNone/>
            </a:pPr>
            <a:r>
              <a:rPr lang="en-US" sz="2200" dirty="0">
                <a:solidFill>
                  <a:srgbClr val="CFCBBF"/>
                </a:solidFill>
                <a:latin typeface="Prata" pitchFamily="34" charset="0"/>
                <a:ea typeface="Prata" pitchFamily="34" charset="-122"/>
                <a:cs typeface="Prata" pitchFamily="34" charset="-120"/>
              </a:rPr>
              <a:t>1</a:t>
            </a:r>
            <a:endParaRPr lang="en-US" sz="2200" dirty="0"/>
          </a:p>
        </p:txBody>
      </p:sp>
      <p:sp>
        <p:nvSpPr>
          <p:cNvPr id="5" name="Text 3"/>
          <p:cNvSpPr/>
          <p:nvPr/>
        </p:nvSpPr>
        <p:spPr>
          <a:xfrm>
            <a:off x="3194328" y="2486144"/>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Φλεγμονή</a:t>
            </a:r>
            <a:endParaRPr lang="en-US" sz="2200" dirty="0"/>
          </a:p>
        </p:txBody>
      </p:sp>
      <p:sp>
        <p:nvSpPr>
          <p:cNvPr id="6" name="Text 4"/>
          <p:cNvSpPr/>
          <p:nvPr/>
        </p:nvSpPr>
        <p:spPr>
          <a:xfrm>
            <a:off x="3194328" y="2976563"/>
            <a:ext cx="10264378" cy="362903"/>
          </a:xfrm>
          <a:prstGeom prst="rect">
            <a:avLst/>
          </a:prstGeom>
          <a:noFill/>
          <a:ln/>
        </p:spPr>
        <p:txBody>
          <a:bodyPr wrap="none" lIns="0" tIns="0" rIns="0" bIns="0" rtlCol="0" anchor="t"/>
          <a:lstStyle/>
          <a:p>
            <a:pPr marL="0" indent="0" algn="l">
              <a:lnSpc>
                <a:spcPts val="2850"/>
              </a:lnSpc>
              <a:buNone/>
            </a:pPr>
            <a:r>
              <a:rPr lang="en-US" sz="1750" dirty="0">
                <a:solidFill>
                  <a:srgbClr val="CFCBBF"/>
                </a:solidFill>
                <a:latin typeface="Raleway" pitchFamily="34" charset="0"/>
                <a:ea typeface="Raleway" pitchFamily="34" charset="-122"/>
                <a:cs typeface="Raleway" pitchFamily="34" charset="-120"/>
              </a:rPr>
              <a:t>Η ακτινοβολία UVC προκαλεί φλεγμονή στο δέρμα, με αποτέλεσμα ερυθρότητα, πόνο και οίδημα.</a:t>
            </a:r>
            <a:endParaRPr lang="en-US" sz="1750" dirty="0"/>
          </a:p>
        </p:txBody>
      </p:sp>
      <p:sp>
        <p:nvSpPr>
          <p:cNvPr id="7" name="Shape 5"/>
          <p:cNvSpPr/>
          <p:nvPr/>
        </p:nvSpPr>
        <p:spPr>
          <a:xfrm>
            <a:off x="3080861" y="3551039"/>
            <a:ext cx="10642402" cy="15240"/>
          </a:xfrm>
          <a:prstGeom prst="roundRect">
            <a:avLst>
              <a:gd name="adj" fmla="val 223256"/>
            </a:avLst>
          </a:prstGeom>
          <a:solidFill>
            <a:srgbClr val="535455"/>
          </a:solidFill>
          <a:ln/>
        </p:spPr>
      </p:sp>
      <p:sp>
        <p:nvSpPr>
          <p:cNvPr id="8" name="Shape 6"/>
          <p:cNvSpPr/>
          <p:nvPr/>
        </p:nvSpPr>
        <p:spPr>
          <a:xfrm>
            <a:off x="793790" y="3679627"/>
            <a:ext cx="4347567" cy="1669852"/>
          </a:xfrm>
          <a:prstGeom prst="roundRect">
            <a:avLst>
              <a:gd name="adj" fmla="val 2038"/>
            </a:avLst>
          </a:prstGeom>
          <a:solidFill>
            <a:srgbClr val="3A3B3C"/>
          </a:solidFill>
          <a:ln/>
        </p:spPr>
      </p:sp>
      <p:sp>
        <p:nvSpPr>
          <p:cNvPr id="9" name="Text 7"/>
          <p:cNvSpPr/>
          <p:nvPr/>
        </p:nvSpPr>
        <p:spPr>
          <a:xfrm>
            <a:off x="1020604" y="4287798"/>
            <a:ext cx="173712" cy="453509"/>
          </a:xfrm>
          <a:prstGeom prst="rect">
            <a:avLst/>
          </a:prstGeom>
          <a:noFill/>
          <a:ln/>
        </p:spPr>
        <p:txBody>
          <a:bodyPr wrap="none" lIns="0" tIns="0" rIns="0" bIns="0" rtlCol="0" anchor="t"/>
          <a:lstStyle/>
          <a:p>
            <a:pPr marL="0" indent="0" algn="ctr">
              <a:lnSpc>
                <a:spcPts val="3550"/>
              </a:lnSpc>
              <a:buNone/>
            </a:pPr>
            <a:r>
              <a:rPr lang="en-US" sz="2200" dirty="0">
                <a:solidFill>
                  <a:srgbClr val="CFCBBF"/>
                </a:solidFill>
                <a:latin typeface="Prata" pitchFamily="34" charset="0"/>
                <a:ea typeface="Prata" pitchFamily="34" charset="-122"/>
                <a:cs typeface="Prata" pitchFamily="34" charset="-120"/>
              </a:rPr>
              <a:t>2</a:t>
            </a:r>
            <a:endParaRPr lang="en-US" sz="2200" dirty="0"/>
          </a:p>
        </p:txBody>
      </p:sp>
      <p:sp>
        <p:nvSpPr>
          <p:cNvPr id="10" name="Text 8"/>
          <p:cNvSpPr/>
          <p:nvPr/>
        </p:nvSpPr>
        <p:spPr>
          <a:xfrm>
            <a:off x="5368171" y="3906441"/>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Αγγειοδιαστολή</a:t>
            </a:r>
            <a:endParaRPr lang="en-US" sz="2200" dirty="0"/>
          </a:p>
        </p:txBody>
      </p:sp>
      <p:sp>
        <p:nvSpPr>
          <p:cNvPr id="11" name="Text 9"/>
          <p:cNvSpPr/>
          <p:nvPr/>
        </p:nvSpPr>
        <p:spPr>
          <a:xfrm>
            <a:off x="5368171" y="4396859"/>
            <a:ext cx="8241625" cy="725805"/>
          </a:xfrm>
          <a:prstGeom prst="rect">
            <a:avLst/>
          </a:prstGeom>
          <a:noFill/>
          <a:ln/>
        </p:spPr>
        <p:txBody>
          <a:bodyPr wrap="square" lIns="0" tIns="0" rIns="0" bIns="0" rtlCol="0" anchor="t"/>
          <a:lstStyle/>
          <a:p>
            <a:pPr marL="0" indent="0" algn="l">
              <a:lnSpc>
                <a:spcPts val="2850"/>
              </a:lnSpc>
              <a:buNone/>
            </a:pPr>
            <a:r>
              <a:rPr lang="en-US" sz="1750" dirty="0">
                <a:solidFill>
                  <a:srgbClr val="CFCBBF"/>
                </a:solidFill>
                <a:latin typeface="Raleway" pitchFamily="34" charset="0"/>
                <a:ea typeface="Raleway" pitchFamily="34" charset="-122"/>
                <a:cs typeface="Raleway" pitchFamily="34" charset="-120"/>
              </a:rPr>
              <a:t>Η ακτινοβολία UVC επηρεάζει τα αιμοφόρα αγγεία στο δέρμα, προκαλώντας διαστολή τους και αυξημένη ροή αίματος, που οδηγεί σε ερυθρότητα.</a:t>
            </a:r>
            <a:endParaRPr lang="en-US" sz="1750" dirty="0"/>
          </a:p>
        </p:txBody>
      </p:sp>
      <p:sp>
        <p:nvSpPr>
          <p:cNvPr id="12" name="Shape 10"/>
          <p:cNvSpPr/>
          <p:nvPr/>
        </p:nvSpPr>
        <p:spPr>
          <a:xfrm>
            <a:off x="5254704" y="5334238"/>
            <a:ext cx="8468558" cy="15240"/>
          </a:xfrm>
          <a:prstGeom prst="roundRect">
            <a:avLst>
              <a:gd name="adj" fmla="val 223256"/>
            </a:avLst>
          </a:prstGeom>
          <a:solidFill>
            <a:srgbClr val="535455"/>
          </a:solidFill>
          <a:ln/>
        </p:spPr>
      </p:sp>
      <p:sp>
        <p:nvSpPr>
          <p:cNvPr id="13" name="Shape 11"/>
          <p:cNvSpPr/>
          <p:nvPr/>
        </p:nvSpPr>
        <p:spPr>
          <a:xfrm>
            <a:off x="793790" y="5462826"/>
            <a:ext cx="6521410" cy="1669852"/>
          </a:xfrm>
          <a:prstGeom prst="roundRect">
            <a:avLst>
              <a:gd name="adj" fmla="val 2038"/>
            </a:avLst>
          </a:prstGeom>
          <a:solidFill>
            <a:srgbClr val="3A3B3C"/>
          </a:solidFill>
          <a:ln/>
        </p:spPr>
      </p:sp>
      <p:sp>
        <p:nvSpPr>
          <p:cNvPr id="14" name="Text 12"/>
          <p:cNvSpPr/>
          <p:nvPr/>
        </p:nvSpPr>
        <p:spPr>
          <a:xfrm>
            <a:off x="1020604" y="6070997"/>
            <a:ext cx="175736" cy="453509"/>
          </a:xfrm>
          <a:prstGeom prst="rect">
            <a:avLst/>
          </a:prstGeom>
          <a:noFill/>
          <a:ln/>
        </p:spPr>
        <p:txBody>
          <a:bodyPr wrap="none" lIns="0" tIns="0" rIns="0" bIns="0" rtlCol="0" anchor="t"/>
          <a:lstStyle/>
          <a:p>
            <a:pPr marL="0" indent="0" algn="ctr">
              <a:lnSpc>
                <a:spcPts val="3550"/>
              </a:lnSpc>
              <a:buNone/>
            </a:pPr>
            <a:r>
              <a:rPr lang="en-US" sz="2200" dirty="0">
                <a:solidFill>
                  <a:srgbClr val="CFCBBF"/>
                </a:solidFill>
                <a:latin typeface="Prata" pitchFamily="34" charset="0"/>
                <a:ea typeface="Prata" pitchFamily="34" charset="-122"/>
                <a:cs typeface="Prata" pitchFamily="34" charset="-120"/>
              </a:rPr>
              <a:t>3</a:t>
            </a:r>
            <a:endParaRPr lang="en-US" sz="2200" dirty="0"/>
          </a:p>
        </p:txBody>
      </p:sp>
      <p:sp>
        <p:nvSpPr>
          <p:cNvPr id="15" name="Text 13"/>
          <p:cNvSpPr/>
          <p:nvPr/>
        </p:nvSpPr>
        <p:spPr>
          <a:xfrm>
            <a:off x="7542014" y="5689640"/>
            <a:ext cx="4202192"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Ερεθισμός Νευρικών Λήμμάτων</a:t>
            </a:r>
            <a:endParaRPr lang="en-US" sz="2200" dirty="0"/>
          </a:p>
        </p:txBody>
      </p:sp>
      <p:sp>
        <p:nvSpPr>
          <p:cNvPr id="16" name="Text 14"/>
          <p:cNvSpPr/>
          <p:nvPr/>
        </p:nvSpPr>
        <p:spPr>
          <a:xfrm>
            <a:off x="7542014" y="6180058"/>
            <a:ext cx="6067782" cy="725805"/>
          </a:xfrm>
          <a:prstGeom prst="rect">
            <a:avLst/>
          </a:prstGeom>
          <a:noFill/>
          <a:ln/>
        </p:spPr>
        <p:txBody>
          <a:bodyPr wrap="square" lIns="0" tIns="0" rIns="0" bIns="0" rtlCol="0" anchor="t"/>
          <a:lstStyle/>
          <a:p>
            <a:pPr marL="0" indent="0" algn="l">
              <a:lnSpc>
                <a:spcPts val="2850"/>
              </a:lnSpc>
              <a:buNone/>
            </a:pPr>
            <a:r>
              <a:rPr lang="en-US" sz="1750" dirty="0">
                <a:solidFill>
                  <a:srgbClr val="CFCBBF"/>
                </a:solidFill>
                <a:latin typeface="Raleway" pitchFamily="34" charset="0"/>
                <a:ea typeface="Raleway" pitchFamily="34" charset="-122"/>
                <a:cs typeface="Raleway" pitchFamily="34" charset="-120"/>
              </a:rPr>
              <a:t>Η ακτινοβολία UVC ερεθίζει τα νευρικά λήμματα στο δέρμα, προκαλώντας πόνο και κνησμό.</a:t>
            </a:r>
            <a:endParaRPr lang="en-US" sz="17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835235"/>
          </a:xfrm>
          <a:prstGeom prst="rect">
            <a:avLst/>
          </a:prstGeom>
        </p:spPr>
      </p:pic>
      <p:sp>
        <p:nvSpPr>
          <p:cNvPr id="3" name="Text 0"/>
          <p:cNvSpPr/>
          <p:nvPr/>
        </p:nvSpPr>
        <p:spPr>
          <a:xfrm>
            <a:off x="793790" y="3459004"/>
            <a:ext cx="8143756" cy="708779"/>
          </a:xfrm>
          <a:prstGeom prst="rect">
            <a:avLst/>
          </a:prstGeom>
          <a:noFill/>
          <a:ln/>
        </p:spPr>
        <p:txBody>
          <a:bodyPr wrap="none" lIns="0" tIns="0" rIns="0" bIns="0" rtlCol="0" anchor="t"/>
          <a:lstStyle/>
          <a:p>
            <a:pPr marL="0" indent="0">
              <a:lnSpc>
                <a:spcPts val="5550"/>
              </a:lnSpc>
              <a:buNone/>
            </a:pPr>
            <a:r>
              <a:rPr lang="en-US" sz="4450" dirty="0">
                <a:solidFill>
                  <a:srgbClr val="F2E782"/>
                </a:solidFill>
                <a:latin typeface="Prata" pitchFamily="34" charset="0"/>
                <a:ea typeface="Prata" pitchFamily="34" charset="-122"/>
                <a:cs typeface="Prata" pitchFamily="34" charset="-120"/>
              </a:rPr>
              <a:t>Βλάβη στον κυτταρικό πυρήνα</a:t>
            </a:r>
            <a:endParaRPr lang="en-US" sz="4450" dirty="0"/>
          </a:p>
        </p:txBody>
      </p:sp>
      <p:pic>
        <p:nvPicPr>
          <p:cNvPr id="4" name="Image 1" descr="preencoded.png"/>
          <p:cNvPicPr>
            <a:picLocks noChangeAspect="1"/>
          </p:cNvPicPr>
          <p:nvPr/>
        </p:nvPicPr>
        <p:blipFill>
          <a:blip r:embed="rId4"/>
          <a:stretch>
            <a:fillRect/>
          </a:stretch>
        </p:blipFill>
        <p:spPr>
          <a:xfrm>
            <a:off x="793790" y="4507944"/>
            <a:ext cx="566976" cy="566976"/>
          </a:xfrm>
          <a:prstGeom prst="rect">
            <a:avLst/>
          </a:prstGeom>
        </p:spPr>
      </p:pic>
      <p:sp>
        <p:nvSpPr>
          <p:cNvPr id="5" name="Text 1"/>
          <p:cNvSpPr/>
          <p:nvPr/>
        </p:nvSpPr>
        <p:spPr>
          <a:xfrm>
            <a:off x="793790" y="5301734"/>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Βλάβη DNA</a:t>
            </a:r>
            <a:endParaRPr lang="en-US" sz="2200" dirty="0"/>
          </a:p>
        </p:txBody>
      </p:sp>
      <p:sp>
        <p:nvSpPr>
          <p:cNvPr id="6" name="Text 2"/>
          <p:cNvSpPr/>
          <p:nvPr/>
        </p:nvSpPr>
        <p:spPr>
          <a:xfrm>
            <a:off x="793790" y="5792153"/>
            <a:ext cx="4120753" cy="1814513"/>
          </a:xfrm>
          <a:prstGeom prst="rect">
            <a:avLst/>
          </a:prstGeom>
          <a:noFill/>
          <a:ln/>
        </p:spPr>
        <p:txBody>
          <a:bodyPr wrap="square" lIns="0" tIns="0" rIns="0" bIns="0" rtlCol="0" anchor="t"/>
          <a:lstStyle/>
          <a:p>
            <a:pPr marL="0" indent="0" algn="l">
              <a:lnSpc>
                <a:spcPts val="2850"/>
              </a:lnSpc>
              <a:buNone/>
            </a:pPr>
            <a:r>
              <a:rPr lang="en-US" sz="1750" dirty="0">
                <a:solidFill>
                  <a:srgbClr val="CFCBBF"/>
                </a:solidFill>
                <a:latin typeface="Raleway" pitchFamily="34" charset="0"/>
                <a:ea typeface="Raleway" pitchFamily="34" charset="-122"/>
                <a:cs typeface="Raleway" pitchFamily="34" charset="-120"/>
              </a:rPr>
              <a:t>Η ακτινοβολία UVC προκαλεί βλάβη στο DNA, διαταράσσοντας την ικανότητα των κυττάρων να πολλαπλασιάζονται και να λειτουργούν σωστά.</a:t>
            </a:r>
            <a:endParaRPr lang="en-US" sz="1750" dirty="0"/>
          </a:p>
        </p:txBody>
      </p:sp>
      <p:pic>
        <p:nvPicPr>
          <p:cNvPr id="7" name="Image 2" descr="preencoded.png"/>
          <p:cNvPicPr>
            <a:picLocks noChangeAspect="1"/>
          </p:cNvPicPr>
          <p:nvPr/>
        </p:nvPicPr>
        <p:blipFill>
          <a:blip r:embed="rId5"/>
          <a:stretch>
            <a:fillRect/>
          </a:stretch>
        </p:blipFill>
        <p:spPr>
          <a:xfrm>
            <a:off x="5254704" y="4507944"/>
            <a:ext cx="566976" cy="566976"/>
          </a:xfrm>
          <a:prstGeom prst="rect">
            <a:avLst/>
          </a:prstGeom>
        </p:spPr>
      </p:pic>
      <p:sp>
        <p:nvSpPr>
          <p:cNvPr id="8" name="Text 3"/>
          <p:cNvSpPr/>
          <p:nvPr/>
        </p:nvSpPr>
        <p:spPr>
          <a:xfrm>
            <a:off x="5254704" y="5301734"/>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Κυτταρικός θάνατος</a:t>
            </a:r>
            <a:endParaRPr lang="en-US" sz="2200" dirty="0"/>
          </a:p>
        </p:txBody>
      </p:sp>
      <p:sp>
        <p:nvSpPr>
          <p:cNvPr id="9" name="Text 4"/>
          <p:cNvSpPr/>
          <p:nvPr/>
        </p:nvSpPr>
        <p:spPr>
          <a:xfrm>
            <a:off x="5254704" y="5792153"/>
            <a:ext cx="4120872" cy="1451610"/>
          </a:xfrm>
          <a:prstGeom prst="rect">
            <a:avLst/>
          </a:prstGeom>
          <a:noFill/>
          <a:ln/>
        </p:spPr>
        <p:txBody>
          <a:bodyPr wrap="square" lIns="0" tIns="0" rIns="0" bIns="0" rtlCol="0" anchor="t"/>
          <a:lstStyle/>
          <a:p>
            <a:pPr marL="0" indent="0" algn="l">
              <a:lnSpc>
                <a:spcPts val="2850"/>
              </a:lnSpc>
              <a:buNone/>
            </a:pPr>
            <a:r>
              <a:rPr lang="en-US" sz="1750" dirty="0">
                <a:solidFill>
                  <a:srgbClr val="CFCBBF"/>
                </a:solidFill>
                <a:latin typeface="Raleway" pitchFamily="34" charset="0"/>
                <a:ea typeface="Raleway" pitchFamily="34" charset="-122"/>
                <a:cs typeface="Raleway" pitchFamily="34" charset="-120"/>
              </a:rPr>
              <a:t>Σε σοβαρές περιπτώσεις, η ακτινοβολία UVC μπορεί να προκαλέσει κυτταρικό θάνατο, οδηγώντας σε βλάβη του δέρματος.</a:t>
            </a:r>
            <a:endParaRPr lang="en-US" sz="1750" dirty="0"/>
          </a:p>
        </p:txBody>
      </p:sp>
      <p:pic>
        <p:nvPicPr>
          <p:cNvPr id="10" name="Image 3" descr="preencoded.png"/>
          <p:cNvPicPr>
            <a:picLocks noChangeAspect="1"/>
          </p:cNvPicPr>
          <p:nvPr/>
        </p:nvPicPr>
        <p:blipFill>
          <a:blip r:embed="rId6"/>
          <a:stretch>
            <a:fillRect/>
          </a:stretch>
        </p:blipFill>
        <p:spPr>
          <a:xfrm>
            <a:off x="9715738" y="4507944"/>
            <a:ext cx="566976" cy="566976"/>
          </a:xfrm>
          <a:prstGeom prst="rect">
            <a:avLst/>
          </a:prstGeom>
        </p:spPr>
      </p:pic>
      <p:sp>
        <p:nvSpPr>
          <p:cNvPr id="11" name="Text 5"/>
          <p:cNvSpPr/>
          <p:nvPr/>
        </p:nvSpPr>
        <p:spPr>
          <a:xfrm>
            <a:off x="9715738" y="5301734"/>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CFCBBF"/>
                </a:solidFill>
                <a:latin typeface="Prata" pitchFamily="34" charset="0"/>
                <a:ea typeface="Prata" pitchFamily="34" charset="-122"/>
                <a:cs typeface="Prata" pitchFamily="34" charset="-120"/>
              </a:rPr>
              <a:t>Μεταλλάξεις</a:t>
            </a:r>
            <a:endParaRPr lang="en-US" sz="2200" dirty="0"/>
          </a:p>
        </p:txBody>
      </p:sp>
      <p:sp>
        <p:nvSpPr>
          <p:cNvPr id="12" name="Text 6"/>
          <p:cNvSpPr/>
          <p:nvPr/>
        </p:nvSpPr>
        <p:spPr>
          <a:xfrm>
            <a:off x="9715738" y="5792153"/>
            <a:ext cx="4120753" cy="1088708"/>
          </a:xfrm>
          <a:prstGeom prst="rect">
            <a:avLst/>
          </a:prstGeom>
          <a:noFill/>
          <a:ln/>
        </p:spPr>
        <p:txBody>
          <a:bodyPr wrap="square" lIns="0" tIns="0" rIns="0" bIns="0" rtlCol="0" anchor="t"/>
          <a:lstStyle/>
          <a:p>
            <a:pPr marL="0" indent="0" algn="l">
              <a:lnSpc>
                <a:spcPts val="2850"/>
              </a:lnSpc>
              <a:buNone/>
            </a:pPr>
            <a:r>
              <a:rPr lang="en-US" sz="1750" dirty="0">
                <a:solidFill>
                  <a:srgbClr val="CFCBBF"/>
                </a:solidFill>
                <a:latin typeface="Raleway" pitchFamily="34" charset="0"/>
                <a:ea typeface="Raleway" pitchFamily="34" charset="-122"/>
                <a:cs typeface="Raleway" pitchFamily="34" charset="-120"/>
              </a:rPr>
              <a:t>Η βλάβη στο DNA μπορεί να οδηγήσει σε μεταλλάξεις που μπορούν να αυξήσουν τον κίνδυνο καρκίνου.</a:t>
            </a:r>
            <a:endParaRPr lang="en-US" sz="17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865233"/>
            <a:ext cx="10082093" cy="708779"/>
          </a:xfrm>
          <a:prstGeom prst="rect">
            <a:avLst/>
          </a:prstGeom>
          <a:noFill/>
          <a:ln/>
        </p:spPr>
        <p:txBody>
          <a:bodyPr wrap="none" lIns="0" tIns="0" rIns="0" bIns="0" rtlCol="0" anchor="t"/>
          <a:lstStyle/>
          <a:p>
            <a:pPr marL="0" indent="0">
              <a:lnSpc>
                <a:spcPts val="5550"/>
              </a:lnSpc>
              <a:buNone/>
            </a:pPr>
            <a:r>
              <a:rPr lang="en-US" sz="4450" dirty="0">
                <a:solidFill>
                  <a:srgbClr val="F2E782"/>
                </a:solidFill>
                <a:latin typeface="Prata" pitchFamily="34" charset="0"/>
                <a:ea typeface="Prata" pitchFamily="34" charset="-122"/>
                <a:cs typeface="Prata" pitchFamily="34" charset="-120"/>
              </a:rPr>
              <a:t>Κίνδυνος προκαρκινικών αλλοιώσεων</a:t>
            </a:r>
            <a:endParaRPr lang="en-US" sz="4450" dirty="0"/>
          </a:p>
        </p:txBody>
      </p:sp>
      <p:sp>
        <p:nvSpPr>
          <p:cNvPr id="3" name="Text 1"/>
          <p:cNvSpPr/>
          <p:nvPr/>
        </p:nvSpPr>
        <p:spPr>
          <a:xfrm>
            <a:off x="793790" y="3027521"/>
            <a:ext cx="4120753" cy="748427"/>
          </a:xfrm>
          <a:prstGeom prst="rect">
            <a:avLst/>
          </a:prstGeom>
          <a:noFill/>
          <a:ln/>
        </p:spPr>
        <p:txBody>
          <a:bodyPr wrap="none" lIns="0" tIns="0" rIns="0" bIns="0" rtlCol="0" anchor="t"/>
          <a:lstStyle/>
          <a:p>
            <a:pPr marL="0" indent="0" algn="ctr">
              <a:lnSpc>
                <a:spcPts val="5850"/>
              </a:lnSpc>
              <a:buNone/>
            </a:pPr>
            <a:r>
              <a:rPr lang="en-US" sz="5850" dirty="0">
                <a:solidFill>
                  <a:srgbClr val="CFCBBF"/>
                </a:solidFill>
                <a:latin typeface="Prata" pitchFamily="34" charset="0"/>
                <a:ea typeface="Prata" pitchFamily="34" charset="-122"/>
                <a:cs typeface="Prata" pitchFamily="34" charset="-120"/>
              </a:rPr>
              <a:t>1</a:t>
            </a:r>
            <a:endParaRPr lang="en-US" sz="5850" dirty="0"/>
          </a:p>
        </p:txBody>
      </p:sp>
      <p:sp>
        <p:nvSpPr>
          <p:cNvPr id="4" name="Text 2"/>
          <p:cNvSpPr/>
          <p:nvPr/>
        </p:nvSpPr>
        <p:spPr>
          <a:xfrm>
            <a:off x="1436489" y="4059317"/>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CFCBBF"/>
                </a:solidFill>
                <a:latin typeface="Prata" pitchFamily="34" charset="0"/>
                <a:ea typeface="Prata" pitchFamily="34" charset="-122"/>
                <a:cs typeface="Prata" pitchFamily="34" charset="-120"/>
              </a:rPr>
              <a:t>Κηρατόματα</a:t>
            </a:r>
            <a:endParaRPr lang="en-US" sz="2200" dirty="0"/>
          </a:p>
        </p:txBody>
      </p:sp>
      <p:sp>
        <p:nvSpPr>
          <p:cNvPr id="5" name="Text 3"/>
          <p:cNvSpPr/>
          <p:nvPr/>
        </p:nvSpPr>
        <p:spPr>
          <a:xfrm>
            <a:off x="793790" y="4549735"/>
            <a:ext cx="4120753" cy="1451610"/>
          </a:xfrm>
          <a:prstGeom prst="rect">
            <a:avLst/>
          </a:prstGeom>
          <a:noFill/>
          <a:ln/>
        </p:spPr>
        <p:txBody>
          <a:bodyPr wrap="square" lIns="0" tIns="0" rIns="0" bIns="0" rtlCol="0" anchor="t"/>
          <a:lstStyle/>
          <a:p>
            <a:pPr marL="0" indent="0" algn="ctr">
              <a:lnSpc>
                <a:spcPts val="2850"/>
              </a:lnSpc>
              <a:buNone/>
            </a:pPr>
            <a:r>
              <a:rPr lang="en-US" sz="1750" dirty="0">
                <a:solidFill>
                  <a:srgbClr val="CFCBBF"/>
                </a:solidFill>
                <a:latin typeface="Raleway" pitchFamily="34" charset="0"/>
                <a:ea typeface="Raleway" pitchFamily="34" charset="-122"/>
                <a:cs typeface="Raleway" pitchFamily="34" charset="-120"/>
              </a:rPr>
              <a:t>Αυτές οι αλλοιώσεις είναι προκαρκινικές και μπορούν να εξελιχθούν σε καρκίνο του δέρματος, αν δεν αφαιρεθούν.</a:t>
            </a:r>
            <a:endParaRPr lang="en-US" sz="1750" dirty="0"/>
          </a:p>
        </p:txBody>
      </p:sp>
      <p:sp>
        <p:nvSpPr>
          <p:cNvPr id="6" name="Text 4"/>
          <p:cNvSpPr/>
          <p:nvPr/>
        </p:nvSpPr>
        <p:spPr>
          <a:xfrm>
            <a:off x="5254704" y="3027521"/>
            <a:ext cx="4120872" cy="748427"/>
          </a:xfrm>
          <a:prstGeom prst="rect">
            <a:avLst/>
          </a:prstGeom>
          <a:noFill/>
          <a:ln/>
        </p:spPr>
        <p:txBody>
          <a:bodyPr wrap="none" lIns="0" tIns="0" rIns="0" bIns="0" rtlCol="0" anchor="t"/>
          <a:lstStyle/>
          <a:p>
            <a:pPr marL="0" indent="0" algn="ctr">
              <a:lnSpc>
                <a:spcPts val="5850"/>
              </a:lnSpc>
              <a:buNone/>
            </a:pPr>
            <a:r>
              <a:rPr lang="en-US" sz="5850" dirty="0">
                <a:solidFill>
                  <a:srgbClr val="CFCBBF"/>
                </a:solidFill>
                <a:latin typeface="Prata" pitchFamily="34" charset="0"/>
                <a:ea typeface="Prata" pitchFamily="34" charset="-122"/>
                <a:cs typeface="Prata" pitchFamily="34" charset="-120"/>
              </a:rPr>
              <a:t>2</a:t>
            </a:r>
            <a:endParaRPr lang="en-US" sz="5850" dirty="0"/>
          </a:p>
        </p:txBody>
      </p:sp>
      <p:sp>
        <p:nvSpPr>
          <p:cNvPr id="7" name="Text 5"/>
          <p:cNvSpPr/>
          <p:nvPr/>
        </p:nvSpPr>
        <p:spPr>
          <a:xfrm>
            <a:off x="5897523" y="4059317"/>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CFCBBF"/>
                </a:solidFill>
                <a:latin typeface="Prata" pitchFamily="34" charset="0"/>
                <a:ea typeface="Prata" pitchFamily="34" charset="-122"/>
                <a:cs typeface="Prata" pitchFamily="34" charset="-120"/>
              </a:rPr>
              <a:t>Actinic Keratosis</a:t>
            </a:r>
            <a:endParaRPr lang="en-US" sz="2200" dirty="0"/>
          </a:p>
        </p:txBody>
      </p:sp>
      <p:sp>
        <p:nvSpPr>
          <p:cNvPr id="8" name="Text 6"/>
          <p:cNvSpPr/>
          <p:nvPr/>
        </p:nvSpPr>
        <p:spPr>
          <a:xfrm>
            <a:off x="5254704" y="4549735"/>
            <a:ext cx="4120872" cy="1451610"/>
          </a:xfrm>
          <a:prstGeom prst="rect">
            <a:avLst/>
          </a:prstGeom>
          <a:noFill/>
          <a:ln/>
        </p:spPr>
        <p:txBody>
          <a:bodyPr wrap="square" lIns="0" tIns="0" rIns="0" bIns="0" rtlCol="0" anchor="t"/>
          <a:lstStyle/>
          <a:p>
            <a:pPr marL="0" indent="0" algn="ctr">
              <a:lnSpc>
                <a:spcPts val="2850"/>
              </a:lnSpc>
              <a:buNone/>
            </a:pPr>
            <a:r>
              <a:rPr lang="en-US" sz="1750" dirty="0">
                <a:solidFill>
                  <a:srgbClr val="CFCBBF"/>
                </a:solidFill>
                <a:latin typeface="Raleway" pitchFamily="34" charset="0"/>
                <a:ea typeface="Raleway" pitchFamily="34" charset="-122"/>
                <a:cs typeface="Raleway" pitchFamily="34" charset="-120"/>
              </a:rPr>
              <a:t>Αυτές οι αλλοιώσεις είναι σκληρές, σκασμένες περιοχές στο δέρμα που μπορεί να εξελιχθούν σε καρκίνο του δέρματος.</a:t>
            </a:r>
            <a:endParaRPr lang="en-US" sz="1750" dirty="0"/>
          </a:p>
        </p:txBody>
      </p:sp>
      <p:sp>
        <p:nvSpPr>
          <p:cNvPr id="9" name="Text 7"/>
          <p:cNvSpPr/>
          <p:nvPr/>
        </p:nvSpPr>
        <p:spPr>
          <a:xfrm>
            <a:off x="9715738" y="3027521"/>
            <a:ext cx="4120753" cy="748427"/>
          </a:xfrm>
          <a:prstGeom prst="rect">
            <a:avLst/>
          </a:prstGeom>
          <a:noFill/>
          <a:ln/>
        </p:spPr>
        <p:txBody>
          <a:bodyPr wrap="none" lIns="0" tIns="0" rIns="0" bIns="0" rtlCol="0" anchor="t"/>
          <a:lstStyle/>
          <a:p>
            <a:pPr marL="0" indent="0" algn="ctr">
              <a:lnSpc>
                <a:spcPts val="5850"/>
              </a:lnSpc>
              <a:buNone/>
            </a:pPr>
            <a:r>
              <a:rPr lang="en-US" sz="5850" dirty="0">
                <a:solidFill>
                  <a:srgbClr val="CFCBBF"/>
                </a:solidFill>
                <a:latin typeface="Prata" pitchFamily="34" charset="0"/>
                <a:ea typeface="Prata" pitchFamily="34" charset="-122"/>
                <a:cs typeface="Prata" pitchFamily="34" charset="-120"/>
              </a:rPr>
              <a:t>3</a:t>
            </a:r>
            <a:endParaRPr lang="en-US" sz="5850" dirty="0"/>
          </a:p>
        </p:txBody>
      </p:sp>
      <p:sp>
        <p:nvSpPr>
          <p:cNvPr id="10" name="Text 8"/>
          <p:cNvSpPr/>
          <p:nvPr/>
        </p:nvSpPr>
        <p:spPr>
          <a:xfrm>
            <a:off x="10228778" y="4059317"/>
            <a:ext cx="3094553" cy="354330"/>
          </a:xfrm>
          <a:prstGeom prst="rect">
            <a:avLst/>
          </a:prstGeom>
          <a:noFill/>
          <a:ln/>
        </p:spPr>
        <p:txBody>
          <a:bodyPr wrap="none" lIns="0" tIns="0" rIns="0" bIns="0" rtlCol="0" anchor="t"/>
          <a:lstStyle/>
          <a:p>
            <a:pPr marL="0" indent="0" algn="ctr">
              <a:lnSpc>
                <a:spcPts val="2750"/>
              </a:lnSpc>
              <a:buNone/>
            </a:pPr>
            <a:r>
              <a:rPr lang="en-US" sz="2200" dirty="0">
                <a:solidFill>
                  <a:srgbClr val="CFCBBF"/>
                </a:solidFill>
                <a:latin typeface="Prata" pitchFamily="34" charset="0"/>
                <a:ea typeface="Prata" pitchFamily="34" charset="-122"/>
                <a:cs typeface="Prata" pitchFamily="34" charset="-120"/>
              </a:rPr>
              <a:t>Καρκίνος του Δέρματος</a:t>
            </a:r>
            <a:endParaRPr lang="en-US" sz="2200" dirty="0"/>
          </a:p>
        </p:txBody>
      </p:sp>
      <p:sp>
        <p:nvSpPr>
          <p:cNvPr id="11" name="Text 9"/>
          <p:cNvSpPr/>
          <p:nvPr/>
        </p:nvSpPr>
        <p:spPr>
          <a:xfrm>
            <a:off x="9715738" y="4549735"/>
            <a:ext cx="4120753" cy="1814513"/>
          </a:xfrm>
          <a:prstGeom prst="rect">
            <a:avLst/>
          </a:prstGeom>
          <a:noFill/>
          <a:ln/>
        </p:spPr>
        <p:txBody>
          <a:bodyPr wrap="square" lIns="0" tIns="0" rIns="0" bIns="0" rtlCol="0" anchor="t"/>
          <a:lstStyle/>
          <a:p>
            <a:pPr marL="0" indent="0" algn="ctr">
              <a:lnSpc>
                <a:spcPts val="2850"/>
              </a:lnSpc>
              <a:buNone/>
            </a:pPr>
            <a:r>
              <a:rPr lang="en-US" sz="1750" dirty="0">
                <a:solidFill>
                  <a:srgbClr val="CFCBBF"/>
                </a:solidFill>
                <a:latin typeface="Raleway" pitchFamily="34" charset="0"/>
                <a:ea typeface="Raleway" pitchFamily="34" charset="-122"/>
                <a:cs typeface="Raleway" pitchFamily="34" charset="-120"/>
              </a:rPr>
              <a:t>Η ακτινοβολία UVC αποτελεί σημαντικό παράγοντα κινδύνου για τον καρκίνο του δέρματος, συμπεριλαμβανομένου του μελανώματος.</a:t>
            </a:r>
            <a:endParaRPr lang="en-US" sz="17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205514"/>
          </a:xfrm>
          <a:prstGeom prst="rect">
            <a:avLst/>
          </a:prstGeom>
        </p:spPr>
      </p:pic>
      <p:sp>
        <p:nvSpPr>
          <p:cNvPr id="3" name="Text 0"/>
          <p:cNvSpPr/>
          <p:nvPr/>
        </p:nvSpPr>
        <p:spPr>
          <a:xfrm>
            <a:off x="617458" y="2692360"/>
            <a:ext cx="8984099" cy="551378"/>
          </a:xfrm>
          <a:prstGeom prst="rect">
            <a:avLst/>
          </a:prstGeom>
          <a:noFill/>
          <a:ln/>
        </p:spPr>
        <p:txBody>
          <a:bodyPr wrap="none" lIns="0" tIns="0" rIns="0" bIns="0" rtlCol="0" anchor="t"/>
          <a:lstStyle/>
          <a:p>
            <a:pPr marL="0" indent="0">
              <a:lnSpc>
                <a:spcPts val="4300"/>
              </a:lnSpc>
              <a:buNone/>
            </a:pPr>
            <a:r>
              <a:rPr lang="en-US" sz="3450" dirty="0">
                <a:solidFill>
                  <a:srgbClr val="F2E782"/>
                </a:solidFill>
                <a:latin typeface="Prata" pitchFamily="34" charset="0"/>
                <a:ea typeface="Prata" pitchFamily="34" charset="-122"/>
                <a:cs typeface="Prata" pitchFamily="34" charset="-120"/>
              </a:rPr>
              <a:t>Επιπτώσεις στην αναγέννηση του δέρματος</a:t>
            </a:r>
            <a:endParaRPr lang="en-US" sz="3450" dirty="0"/>
          </a:p>
        </p:txBody>
      </p:sp>
      <p:pic>
        <p:nvPicPr>
          <p:cNvPr id="4" name="Image 1" descr="preencoded.png"/>
          <p:cNvPicPr>
            <a:picLocks noChangeAspect="1"/>
          </p:cNvPicPr>
          <p:nvPr/>
        </p:nvPicPr>
        <p:blipFill>
          <a:blip r:embed="rId4"/>
          <a:stretch>
            <a:fillRect/>
          </a:stretch>
        </p:blipFill>
        <p:spPr>
          <a:xfrm>
            <a:off x="617458" y="3508296"/>
            <a:ext cx="882134" cy="1411486"/>
          </a:xfrm>
          <a:prstGeom prst="rect">
            <a:avLst/>
          </a:prstGeom>
        </p:spPr>
      </p:pic>
      <p:sp>
        <p:nvSpPr>
          <p:cNvPr id="5" name="Text 1"/>
          <p:cNvSpPr/>
          <p:nvPr/>
        </p:nvSpPr>
        <p:spPr>
          <a:xfrm>
            <a:off x="1764149" y="3684627"/>
            <a:ext cx="3683913" cy="275630"/>
          </a:xfrm>
          <a:prstGeom prst="rect">
            <a:avLst/>
          </a:prstGeom>
          <a:noFill/>
          <a:ln/>
        </p:spPr>
        <p:txBody>
          <a:bodyPr wrap="none" lIns="0" tIns="0" rIns="0" bIns="0" rtlCol="0" anchor="t"/>
          <a:lstStyle/>
          <a:p>
            <a:pPr marL="0" indent="0" algn="l">
              <a:lnSpc>
                <a:spcPts val="2150"/>
              </a:lnSpc>
              <a:buNone/>
            </a:pPr>
            <a:r>
              <a:rPr lang="en-US" sz="1700" dirty="0">
                <a:solidFill>
                  <a:srgbClr val="CFCBBF"/>
                </a:solidFill>
                <a:latin typeface="Prata" pitchFamily="34" charset="0"/>
                <a:ea typeface="Prata" pitchFamily="34" charset="-122"/>
                <a:cs typeface="Prata" pitchFamily="34" charset="-120"/>
              </a:rPr>
              <a:t>Ελαττωμένη παραγωγή κολλαγόνου</a:t>
            </a:r>
            <a:endParaRPr lang="en-US" sz="1700" dirty="0"/>
          </a:p>
        </p:txBody>
      </p:sp>
      <p:sp>
        <p:nvSpPr>
          <p:cNvPr id="6" name="Text 2"/>
          <p:cNvSpPr/>
          <p:nvPr/>
        </p:nvSpPr>
        <p:spPr>
          <a:xfrm>
            <a:off x="1764149" y="4066103"/>
            <a:ext cx="12248793" cy="282297"/>
          </a:xfrm>
          <a:prstGeom prst="rect">
            <a:avLst/>
          </a:prstGeom>
          <a:noFill/>
          <a:ln/>
        </p:spPr>
        <p:txBody>
          <a:bodyPr wrap="none" lIns="0" tIns="0" rIns="0" bIns="0" rtlCol="0" anchor="t"/>
          <a:lstStyle/>
          <a:p>
            <a:pPr marL="0" indent="0" algn="l">
              <a:lnSpc>
                <a:spcPts val="2200"/>
              </a:lnSpc>
              <a:buNone/>
            </a:pPr>
            <a:r>
              <a:rPr lang="en-US" sz="1350" dirty="0">
                <a:solidFill>
                  <a:srgbClr val="CFCBBF"/>
                </a:solidFill>
                <a:latin typeface="Raleway" pitchFamily="34" charset="0"/>
                <a:ea typeface="Raleway" pitchFamily="34" charset="-122"/>
                <a:cs typeface="Raleway" pitchFamily="34" charset="-120"/>
              </a:rPr>
              <a:t>Η ακτινοβολία UVC επηρεάζει την παραγωγή κολλαγόνου, μιας πρωτεΐνης που είναι απαραίτητη για την ελαστικότητα και την αντοχή του δέρματος.</a:t>
            </a:r>
            <a:endParaRPr lang="en-US" sz="1350" dirty="0"/>
          </a:p>
        </p:txBody>
      </p:sp>
      <p:pic>
        <p:nvPicPr>
          <p:cNvPr id="7" name="Image 2" descr="preencoded.png"/>
          <p:cNvPicPr>
            <a:picLocks noChangeAspect="1"/>
          </p:cNvPicPr>
          <p:nvPr/>
        </p:nvPicPr>
        <p:blipFill>
          <a:blip r:embed="rId5"/>
          <a:stretch>
            <a:fillRect/>
          </a:stretch>
        </p:blipFill>
        <p:spPr>
          <a:xfrm>
            <a:off x="617458" y="4919782"/>
            <a:ext cx="882134" cy="1411486"/>
          </a:xfrm>
          <a:prstGeom prst="rect">
            <a:avLst/>
          </a:prstGeom>
        </p:spPr>
      </p:pic>
      <p:sp>
        <p:nvSpPr>
          <p:cNvPr id="8" name="Text 3"/>
          <p:cNvSpPr/>
          <p:nvPr/>
        </p:nvSpPr>
        <p:spPr>
          <a:xfrm>
            <a:off x="1764149" y="5096113"/>
            <a:ext cx="3818215" cy="275630"/>
          </a:xfrm>
          <a:prstGeom prst="rect">
            <a:avLst/>
          </a:prstGeom>
          <a:noFill/>
          <a:ln/>
        </p:spPr>
        <p:txBody>
          <a:bodyPr wrap="none" lIns="0" tIns="0" rIns="0" bIns="0" rtlCol="0" anchor="t"/>
          <a:lstStyle/>
          <a:p>
            <a:pPr marL="0" indent="0" algn="l">
              <a:lnSpc>
                <a:spcPts val="2150"/>
              </a:lnSpc>
              <a:buNone/>
            </a:pPr>
            <a:r>
              <a:rPr lang="en-US" sz="1700" dirty="0">
                <a:solidFill>
                  <a:srgbClr val="CFCBBF"/>
                </a:solidFill>
                <a:latin typeface="Prata" pitchFamily="34" charset="0"/>
                <a:ea typeface="Prata" pitchFamily="34" charset="-122"/>
                <a:cs typeface="Prata" pitchFamily="34" charset="-120"/>
              </a:rPr>
              <a:t>Ενισχυμένη ευαισθησία σε λοιμώξεις</a:t>
            </a:r>
            <a:endParaRPr lang="en-US" sz="1700" dirty="0"/>
          </a:p>
        </p:txBody>
      </p:sp>
      <p:sp>
        <p:nvSpPr>
          <p:cNvPr id="9" name="Text 4"/>
          <p:cNvSpPr/>
          <p:nvPr/>
        </p:nvSpPr>
        <p:spPr>
          <a:xfrm>
            <a:off x="1764149" y="5477589"/>
            <a:ext cx="12248793" cy="282297"/>
          </a:xfrm>
          <a:prstGeom prst="rect">
            <a:avLst/>
          </a:prstGeom>
          <a:noFill/>
          <a:ln/>
        </p:spPr>
        <p:txBody>
          <a:bodyPr wrap="none" lIns="0" tIns="0" rIns="0" bIns="0" rtlCol="0" anchor="t"/>
          <a:lstStyle/>
          <a:p>
            <a:pPr marL="0" indent="0" algn="l">
              <a:lnSpc>
                <a:spcPts val="2200"/>
              </a:lnSpc>
              <a:buNone/>
            </a:pPr>
            <a:r>
              <a:rPr lang="en-US" sz="1350" dirty="0">
                <a:solidFill>
                  <a:srgbClr val="CFCBBF"/>
                </a:solidFill>
                <a:latin typeface="Raleway" pitchFamily="34" charset="0"/>
                <a:ea typeface="Raleway" pitchFamily="34" charset="-122"/>
                <a:cs typeface="Raleway" pitchFamily="34" charset="-120"/>
              </a:rPr>
              <a:t>Η βλάβη στο δέρμα λόγω ακτινοβολίας UVC μπορεί να μειώσει την ικανότητα του δέρματος να αντιμετωπίζει λοιμώξεις.</a:t>
            </a:r>
            <a:endParaRPr lang="en-US" sz="1350" dirty="0"/>
          </a:p>
        </p:txBody>
      </p:sp>
      <p:pic>
        <p:nvPicPr>
          <p:cNvPr id="10" name="Image 3" descr="preencoded.png"/>
          <p:cNvPicPr>
            <a:picLocks noChangeAspect="1"/>
          </p:cNvPicPr>
          <p:nvPr/>
        </p:nvPicPr>
        <p:blipFill>
          <a:blip r:embed="rId6"/>
          <a:stretch>
            <a:fillRect/>
          </a:stretch>
        </p:blipFill>
        <p:spPr>
          <a:xfrm>
            <a:off x="617458" y="6331268"/>
            <a:ext cx="882134" cy="1411486"/>
          </a:xfrm>
          <a:prstGeom prst="rect">
            <a:avLst/>
          </a:prstGeom>
        </p:spPr>
      </p:pic>
      <p:sp>
        <p:nvSpPr>
          <p:cNvPr id="11" name="Text 5"/>
          <p:cNvSpPr/>
          <p:nvPr/>
        </p:nvSpPr>
        <p:spPr>
          <a:xfrm>
            <a:off x="1764149" y="6507599"/>
            <a:ext cx="3035141" cy="275630"/>
          </a:xfrm>
          <a:prstGeom prst="rect">
            <a:avLst/>
          </a:prstGeom>
          <a:noFill/>
          <a:ln/>
        </p:spPr>
        <p:txBody>
          <a:bodyPr wrap="none" lIns="0" tIns="0" rIns="0" bIns="0" rtlCol="0" anchor="t"/>
          <a:lstStyle/>
          <a:p>
            <a:pPr marL="0" indent="0" algn="l">
              <a:lnSpc>
                <a:spcPts val="2150"/>
              </a:lnSpc>
              <a:buNone/>
            </a:pPr>
            <a:r>
              <a:rPr lang="en-US" sz="1700" dirty="0">
                <a:solidFill>
                  <a:srgbClr val="CFCBBF"/>
                </a:solidFill>
                <a:latin typeface="Prata" pitchFamily="34" charset="0"/>
                <a:ea typeface="Prata" pitchFamily="34" charset="-122"/>
                <a:cs typeface="Prata" pitchFamily="34" charset="-120"/>
              </a:rPr>
              <a:t>Επιβράδυνση της επούλωσης</a:t>
            </a:r>
            <a:endParaRPr lang="en-US" sz="1700" dirty="0"/>
          </a:p>
        </p:txBody>
      </p:sp>
      <p:sp>
        <p:nvSpPr>
          <p:cNvPr id="12" name="Text 6"/>
          <p:cNvSpPr/>
          <p:nvPr/>
        </p:nvSpPr>
        <p:spPr>
          <a:xfrm>
            <a:off x="1764149" y="6889075"/>
            <a:ext cx="12248793" cy="282297"/>
          </a:xfrm>
          <a:prstGeom prst="rect">
            <a:avLst/>
          </a:prstGeom>
          <a:noFill/>
          <a:ln/>
        </p:spPr>
        <p:txBody>
          <a:bodyPr wrap="none" lIns="0" tIns="0" rIns="0" bIns="0" rtlCol="0" anchor="t"/>
          <a:lstStyle/>
          <a:p>
            <a:pPr marL="0" indent="0" algn="l">
              <a:lnSpc>
                <a:spcPts val="2200"/>
              </a:lnSpc>
              <a:buNone/>
            </a:pPr>
            <a:r>
              <a:rPr lang="en-US" sz="1350" dirty="0">
                <a:solidFill>
                  <a:srgbClr val="CFCBBF"/>
                </a:solidFill>
                <a:latin typeface="Raleway" pitchFamily="34" charset="0"/>
                <a:ea typeface="Raleway" pitchFamily="34" charset="-122"/>
                <a:cs typeface="Raleway" pitchFamily="34" charset="-120"/>
              </a:rPr>
              <a:t>Η ακτινοβολία UVC μπορεί να καθυστερήσει την διαδικασία επούλωσης των τραυμάτων στο δέρμα.</a:t>
            </a:r>
            <a:endParaRPr lang="en-US" sz="13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266700" y="2257425"/>
            <a:ext cx="4953000" cy="3714750"/>
          </a:xfrm>
          <a:prstGeom prst="rect">
            <a:avLst/>
          </a:prstGeom>
        </p:spPr>
      </p:pic>
      <p:sp>
        <p:nvSpPr>
          <p:cNvPr id="4" name="Text 0"/>
          <p:cNvSpPr/>
          <p:nvPr/>
        </p:nvSpPr>
        <p:spPr>
          <a:xfrm>
            <a:off x="6233160" y="756999"/>
            <a:ext cx="7650480" cy="1333738"/>
          </a:xfrm>
          <a:prstGeom prst="rect">
            <a:avLst/>
          </a:prstGeom>
          <a:noFill/>
          <a:ln/>
        </p:spPr>
        <p:txBody>
          <a:bodyPr wrap="square" lIns="0" tIns="0" rIns="0" bIns="0" rtlCol="0" anchor="t"/>
          <a:lstStyle/>
          <a:p>
            <a:pPr marL="0" indent="0">
              <a:lnSpc>
                <a:spcPts val="5250"/>
              </a:lnSpc>
              <a:buNone/>
            </a:pPr>
            <a:r>
              <a:rPr lang="en-US" sz="4200" dirty="0">
                <a:solidFill>
                  <a:srgbClr val="F2E782"/>
                </a:solidFill>
                <a:latin typeface="Prata" pitchFamily="34" charset="0"/>
                <a:ea typeface="Prata" pitchFamily="34" charset="-122"/>
                <a:cs typeface="Prata" pitchFamily="34" charset="-120"/>
              </a:rPr>
              <a:t>Μέτρα προφύλαξης κατά την χρήση UVC</a:t>
            </a:r>
            <a:endParaRPr lang="en-US" sz="4200" dirty="0"/>
          </a:p>
        </p:txBody>
      </p:sp>
      <p:sp>
        <p:nvSpPr>
          <p:cNvPr id="5" name="Shape 1"/>
          <p:cNvSpPr/>
          <p:nvPr/>
        </p:nvSpPr>
        <p:spPr>
          <a:xfrm>
            <a:off x="6233160" y="2410778"/>
            <a:ext cx="3718560" cy="2253496"/>
          </a:xfrm>
          <a:prstGeom prst="roundRect">
            <a:avLst>
              <a:gd name="adj" fmla="val 1420"/>
            </a:avLst>
          </a:prstGeom>
          <a:solidFill>
            <a:srgbClr val="3A3B3C"/>
          </a:solidFill>
          <a:ln/>
        </p:spPr>
      </p:sp>
      <p:sp>
        <p:nvSpPr>
          <p:cNvPr id="6" name="Text 2"/>
          <p:cNvSpPr/>
          <p:nvPr/>
        </p:nvSpPr>
        <p:spPr>
          <a:xfrm>
            <a:off x="6446520" y="2624137"/>
            <a:ext cx="2824996" cy="333375"/>
          </a:xfrm>
          <a:prstGeom prst="rect">
            <a:avLst/>
          </a:prstGeom>
          <a:noFill/>
          <a:ln/>
        </p:spPr>
        <p:txBody>
          <a:bodyPr wrap="none" lIns="0" tIns="0" rIns="0" bIns="0" rtlCol="0" anchor="t"/>
          <a:lstStyle/>
          <a:p>
            <a:pPr marL="0" indent="0">
              <a:lnSpc>
                <a:spcPts val="2600"/>
              </a:lnSpc>
              <a:buNone/>
            </a:pPr>
            <a:r>
              <a:rPr lang="en-US" sz="2100" dirty="0">
                <a:solidFill>
                  <a:srgbClr val="CFCBBF"/>
                </a:solidFill>
                <a:latin typeface="Prata" pitchFamily="34" charset="0"/>
                <a:ea typeface="Prata" pitchFamily="34" charset="-122"/>
                <a:cs typeface="Prata" pitchFamily="34" charset="-120"/>
              </a:rPr>
              <a:t>Προστατευτικά γυαλιά</a:t>
            </a:r>
            <a:endParaRPr lang="en-US" sz="2100" dirty="0"/>
          </a:p>
        </p:txBody>
      </p:sp>
      <p:sp>
        <p:nvSpPr>
          <p:cNvPr id="7" name="Text 3"/>
          <p:cNvSpPr/>
          <p:nvPr/>
        </p:nvSpPr>
        <p:spPr>
          <a:xfrm>
            <a:off x="6446520" y="3085505"/>
            <a:ext cx="3291840" cy="1024057"/>
          </a:xfrm>
          <a:prstGeom prst="rect">
            <a:avLst/>
          </a:prstGeom>
          <a:noFill/>
          <a:ln/>
        </p:spPr>
        <p:txBody>
          <a:bodyPr wrap="square" lIns="0" tIns="0" rIns="0" bIns="0" rtlCol="0" anchor="t"/>
          <a:lstStyle/>
          <a:p>
            <a:pPr marL="0" indent="0">
              <a:lnSpc>
                <a:spcPts val="2650"/>
              </a:lnSpc>
              <a:buNone/>
            </a:pPr>
            <a:r>
              <a:rPr lang="en-US" sz="1650" dirty="0">
                <a:solidFill>
                  <a:srgbClr val="CFCBBF"/>
                </a:solidFill>
                <a:latin typeface="Raleway" pitchFamily="34" charset="0"/>
                <a:ea typeface="Raleway" pitchFamily="34" charset="-122"/>
                <a:cs typeface="Raleway" pitchFamily="34" charset="-120"/>
              </a:rPr>
              <a:t>Φορέστε γυαλιά ασφαλείας που φιλτράρουν την ακτινοβολία UVC.</a:t>
            </a:r>
            <a:endParaRPr lang="en-US" sz="1650" dirty="0"/>
          </a:p>
        </p:txBody>
      </p:sp>
      <p:sp>
        <p:nvSpPr>
          <p:cNvPr id="8" name="Shape 4"/>
          <p:cNvSpPr/>
          <p:nvPr/>
        </p:nvSpPr>
        <p:spPr>
          <a:xfrm>
            <a:off x="10165080" y="2410778"/>
            <a:ext cx="3718560" cy="2253496"/>
          </a:xfrm>
          <a:prstGeom prst="roundRect">
            <a:avLst>
              <a:gd name="adj" fmla="val 1420"/>
            </a:avLst>
          </a:prstGeom>
          <a:solidFill>
            <a:srgbClr val="3A3B3C"/>
          </a:solidFill>
          <a:ln/>
        </p:spPr>
      </p:sp>
      <p:sp>
        <p:nvSpPr>
          <p:cNvPr id="9" name="Text 5"/>
          <p:cNvSpPr/>
          <p:nvPr/>
        </p:nvSpPr>
        <p:spPr>
          <a:xfrm>
            <a:off x="10378440" y="2624137"/>
            <a:ext cx="2667357" cy="333375"/>
          </a:xfrm>
          <a:prstGeom prst="rect">
            <a:avLst/>
          </a:prstGeom>
          <a:noFill/>
          <a:ln/>
        </p:spPr>
        <p:txBody>
          <a:bodyPr wrap="none" lIns="0" tIns="0" rIns="0" bIns="0" rtlCol="0" anchor="t"/>
          <a:lstStyle/>
          <a:p>
            <a:pPr marL="0" indent="0">
              <a:lnSpc>
                <a:spcPts val="2600"/>
              </a:lnSpc>
              <a:buNone/>
            </a:pPr>
            <a:r>
              <a:rPr lang="en-US" sz="2100" dirty="0">
                <a:solidFill>
                  <a:srgbClr val="CFCBBF"/>
                </a:solidFill>
                <a:latin typeface="Prata" pitchFamily="34" charset="0"/>
                <a:ea typeface="Prata" pitchFamily="34" charset="-122"/>
                <a:cs typeface="Prata" pitchFamily="34" charset="-120"/>
              </a:rPr>
              <a:t>Γάντια</a:t>
            </a:r>
            <a:endParaRPr lang="en-US" sz="2100" dirty="0"/>
          </a:p>
        </p:txBody>
      </p:sp>
      <p:sp>
        <p:nvSpPr>
          <p:cNvPr id="10" name="Text 6"/>
          <p:cNvSpPr/>
          <p:nvPr/>
        </p:nvSpPr>
        <p:spPr>
          <a:xfrm>
            <a:off x="10378440" y="3085505"/>
            <a:ext cx="3291840" cy="1365409"/>
          </a:xfrm>
          <a:prstGeom prst="rect">
            <a:avLst/>
          </a:prstGeom>
          <a:noFill/>
          <a:ln/>
        </p:spPr>
        <p:txBody>
          <a:bodyPr wrap="square" lIns="0" tIns="0" rIns="0" bIns="0" rtlCol="0" anchor="t"/>
          <a:lstStyle/>
          <a:p>
            <a:pPr marL="0" indent="0">
              <a:lnSpc>
                <a:spcPts val="2650"/>
              </a:lnSpc>
              <a:buNone/>
            </a:pPr>
            <a:r>
              <a:rPr lang="en-US" sz="1650" dirty="0">
                <a:solidFill>
                  <a:srgbClr val="CFCBBF"/>
                </a:solidFill>
                <a:latin typeface="Raleway" pitchFamily="34" charset="0"/>
                <a:ea typeface="Raleway" pitchFamily="34" charset="-122"/>
                <a:cs typeface="Raleway" pitchFamily="34" charset="-120"/>
              </a:rPr>
              <a:t>Χρησιμοποιήστε γάντια για να προστατεύσετε τα χέρια σας από την έκθεση στην ακτινοβολία UVC.</a:t>
            </a:r>
            <a:endParaRPr lang="en-US" sz="1650" dirty="0"/>
          </a:p>
        </p:txBody>
      </p:sp>
      <p:sp>
        <p:nvSpPr>
          <p:cNvPr id="11" name="Shape 7"/>
          <p:cNvSpPr/>
          <p:nvPr/>
        </p:nvSpPr>
        <p:spPr>
          <a:xfrm>
            <a:off x="6233160" y="4877633"/>
            <a:ext cx="3718560" cy="2594848"/>
          </a:xfrm>
          <a:prstGeom prst="roundRect">
            <a:avLst>
              <a:gd name="adj" fmla="val 1234"/>
            </a:avLst>
          </a:prstGeom>
          <a:solidFill>
            <a:srgbClr val="3A3B3C"/>
          </a:solidFill>
          <a:ln/>
        </p:spPr>
      </p:sp>
      <p:sp>
        <p:nvSpPr>
          <p:cNvPr id="12" name="Text 8"/>
          <p:cNvSpPr/>
          <p:nvPr/>
        </p:nvSpPr>
        <p:spPr>
          <a:xfrm>
            <a:off x="6446520" y="5090993"/>
            <a:ext cx="2758440" cy="333375"/>
          </a:xfrm>
          <a:prstGeom prst="rect">
            <a:avLst/>
          </a:prstGeom>
          <a:noFill/>
          <a:ln/>
        </p:spPr>
        <p:txBody>
          <a:bodyPr wrap="none" lIns="0" tIns="0" rIns="0" bIns="0" rtlCol="0" anchor="t"/>
          <a:lstStyle/>
          <a:p>
            <a:pPr marL="0" indent="0">
              <a:lnSpc>
                <a:spcPts val="2600"/>
              </a:lnSpc>
              <a:buNone/>
            </a:pPr>
            <a:r>
              <a:rPr lang="en-US" sz="2100" dirty="0">
                <a:solidFill>
                  <a:srgbClr val="CFCBBF"/>
                </a:solidFill>
                <a:latin typeface="Prata" pitchFamily="34" charset="0"/>
                <a:ea typeface="Prata" pitchFamily="34" charset="-122"/>
                <a:cs typeface="Prata" pitchFamily="34" charset="-120"/>
              </a:rPr>
              <a:t>Προστατευτικά ρούχα</a:t>
            </a:r>
            <a:endParaRPr lang="en-US" sz="2100" dirty="0"/>
          </a:p>
        </p:txBody>
      </p:sp>
      <p:sp>
        <p:nvSpPr>
          <p:cNvPr id="13" name="Text 9"/>
          <p:cNvSpPr/>
          <p:nvPr/>
        </p:nvSpPr>
        <p:spPr>
          <a:xfrm>
            <a:off x="6446520" y="5552361"/>
            <a:ext cx="3291840" cy="1365409"/>
          </a:xfrm>
          <a:prstGeom prst="rect">
            <a:avLst/>
          </a:prstGeom>
          <a:noFill/>
          <a:ln/>
        </p:spPr>
        <p:txBody>
          <a:bodyPr wrap="square" lIns="0" tIns="0" rIns="0" bIns="0" rtlCol="0" anchor="t"/>
          <a:lstStyle/>
          <a:p>
            <a:pPr marL="0" indent="0">
              <a:lnSpc>
                <a:spcPts val="2650"/>
              </a:lnSpc>
              <a:buNone/>
            </a:pPr>
            <a:r>
              <a:rPr lang="en-US" sz="1650" dirty="0">
                <a:solidFill>
                  <a:srgbClr val="CFCBBF"/>
                </a:solidFill>
                <a:latin typeface="Raleway" pitchFamily="34" charset="0"/>
                <a:ea typeface="Raleway" pitchFamily="34" charset="-122"/>
                <a:cs typeface="Raleway" pitchFamily="34" charset="-120"/>
              </a:rPr>
              <a:t>Φορέστε μακριά ρούχα που καλύπτουν το σώμα σας, για να μειώσετε την έκθεση στην ακτινοβολία UVC.</a:t>
            </a:r>
            <a:endParaRPr lang="en-US" sz="1650" dirty="0"/>
          </a:p>
        </p:txBody>
      </p:sp>
      <p:sp>
        <p:nvSpPr>
          <p:cNvPr id="14" name="Shape 10"/>
          <p:cNvSpPr/>
          <p:nvPr/>
        </p:nvSpPr>
        <p:spPr>
          <a:xfrm>
            <a:off x="10165080" y="4877633"/>
            <a:ext cx="3718560" cy="2594848"/>
          </a:xfrm>
          <a:prstGeom prst="roundRect">
            <a:avLst>
              <a:gd name="adj" fmla="val 1234"/>
            </a:avLst>
          </a:prstGeom>
          <a:solidFill>
            <a:srgbClr val="3A3B3C"/>
          </a:solidFill>
          <a:ln/>
        </p:spPr>
      </p:sp>
      <p:sp>
        <p:nvSpPr>
          <p:cNvPr id="15" name="Text 11"/>
          <p:cNvSpPr/>
          <p:nvPr/>
        </p:nvSpPr>
        <p:spPr>
          <a:xfrm>
            <a:off x="10378440" y="5090993"/>
            <a:ext cx="2689741" cy="333375"/>
          </a:xfrm>
          <a:prstGeom prst="rect">
            <a:avLst/>
          </a:prstGeom>
          <a:noFill/>
          <a:ln/>
        </p:spPr>
        <p:txBody>
          <a:bodyPr wrap="none" lIns="0" tIns="0" rIns="0" bIns="0" rtlCol="0" anchor="t"/>
          <a:lstStyle/>
          <a:p>
            <a:pPr marL="0" indent="0">
              <a:lnSpc>
                <a:spcPts val="2600"/>
              </a:lnSpc>
              <a:buNone/>
            </a:pPr>
            <a:r>
              <a:rPr lang="en-US" sz="2100" dirty="0">
                <a:solidFill>
                  <a:srgbClr val="CFCBBF"/>
                </a:solidFill>
                <a:latin typeface="Prata" pitchFamily="34" charset="0"/>
                <a:ea typeface="Prata" pitchFamily="34" charset="-122"/>
                <a:cs typeface="Prata" pitchFamily="34" charset="-120"/>
              </a:rPr>
              <a:t>Περιορισμένη έκθεση</a:t>
            </a:r>
            <a:endParaRPr lang="en-US" sz="2100" dirty="0"/>
          </a:p>
        </p:txBody>
      </p:sp>
      <p:sp>
        <p:nvSpPr>
          <p:cNvPr id="16" name="Text 12"/>
          <p:cNvSpPr/>
          <p:nvPr/>
        </p:nvSpPr>
        <p:spPr>
          <a:xfrm>
            <a:off x="10378440" y="5552361"/>
            <a:ext cx="3291840" cy="1706761"/>
          </a:xfrm>
          <a:prstGeom prst="rect">
            <a:avLst/>
          </a:prstGeom>
          <a:noFill/>
          <a:ln/>
        </p:spPr>
        <p:txBody>
          <a:bodyPr wrap="square" lIns="0" tIns="0" rIns="0" bIns="0" rtlCol="0" anchor="t"/>
          <a:lstStyle/>
          <a:p>
            <a:pPr marL="0" indent="0">
              <a:lnSpc>
                <a:spcPts val="2650"/>
              </a:lnSpc>
              <a:buNone/>
            </a:pPr>
            <a:r>
              <a:rPr lang="en-US" sz="1650" dirty="0">
                <a:solidFill>
                  <a:srgbClr val="CFCBBF"/>
                </a:solidFill>
                <a:latin typeface="Raleway" pitchFamily="34" charset="0"/>
                <a:ea typeface="Raleway" pitchFamily="34" charset="-122"/>
                <a:cs typeface="Raleway" pitchFamily="34" charset="-120"/>
              </a:rPr>
              <a:t>Περιορίστε την έκθεση στην ακτινοβολία UVC στο ελάχιστο δυνατό. Χρησιμοποιήστε λάμπες UVC μόνο για σύντομες χρονικές περιόδους.</a:t>
            </a:r>
            <a:endParaRPr lang="en-US" sz="16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Προσαρμογή</PresentationFormat>
  <Paragraphs>0</Paragraphs>
  <Slides>10</Slides>
  <Notes>10</Notes>
  <HiddenSlides>0</HiddenSlides>
  <MMClips>0</MMClips>
  <ScaleCrop>false</ScaleCrop>
  <HeadingPairs>
    <vt:vector size="4" baseType="variant">
      <vt:variant>
        <vt:lpstr>Θέμα</vt:lpstr>
      </vt:variant>
      <vt:variant>
        <vt:i4>1</vt:i4>
      </vt:variant>
      <vt:variant>
        <vt:lpstr>Τίτλοι διαφανειών</vt:lpstr>
      </vt:variant>
      <vt:variant>
        <vt:i4>10</vt:i4>
      </vt:variant>
    </vt:vector>
  </HeadingPairs>
  <TitlesOfParts>
    <vt:vector size="11" baseType="lpstr">
      <vt:lpstr>Office Theme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Αναστασία Αντωνοπούλου</cp:lastModifiedBy>
  <cp:revision>2</cp:revision>
  <dcterms:created xsi:type="dcterms:W3CDTF">2024-12-09T12:20:15Z</dcterms:created>
  <dcterms:modified xsi:type="dcterms:W3CDTF">2025-01-21T12:44:05Z</dcterms:modified>
</cp:coreProperties>
</file>